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hkio Heavy" panose="020B0604020202020204" charset="0"/>
      <p:regular r:id="rId16"/>
    </p:embeddedFont>
    <p:embeddedFont>
      <p:font typeface="Amasis MT Pro Black" panose="02040A04050005020304" pitchFamily="18" charset="0"/>
      <p:bold r:id="rId17"/>
    </p:embeddedFont>
    <p:embeddedFont>
      <p:font typeface="Bricolage Grotesque" panose="020B0604020202020204" charset="0"/>
      <p:regular r:id="rId18"/>
    </p:embeddedFont>
    <p:embeddedFont>
      <p:font typeface="Bricolage Grotesque Bold" panose="020B0604020202020204" charset="0"/>
      <p:regular r:id="rId19"/>
    </p:embeddedFont>
    <p:embeddedFont>
      <p:font typeface="Bricolage Grotesque Semi-Bold" panose="020B0604020202020204" charset="0"/>
      <p:regular r:id="rId20"/>
    </p:embeddedFont>
    <p:embeddedFont>
      <p:font typeface="Fira Sans" panose="020F0502020204030204" pitchFamily="34" charset="0"/>
      <p:regular r:id="rId21"/>
    </p:embeddedFont>
    <p:embeddedFont>
      <p:font typeface="Fira Sans Bold" panose="020B0604020202020204" charset="0"/>
      <p:regular r:id="rId22"/>
    </p:embeddedFont>
    <p:embeddedFont>
      <p:font typeface="Fira Sans Light" panose="020F0502020204030204" pitchFamily="34" charset="0"/>
      <p:regular r:id="rId23"/>
    </p:embeddedFont>
    <p:embeddedFont>
      <p:font typeface="Fira Sans Semi-Bold" panose="020B0604020202020204" charset="0"/>
      <p:regular r:id="rId24"/>
    </p:embeddedFont>
    <p:embeddedFont>
      <p:font typeface="HK Grotesk" panose="020B0604020202020204" charset="0"/>
      <p:regular r:id="rId25"/>
    </p:embeddedFont>
    <p:embeddedFont>
      <p:font typeface="HK Grotesk Bold" panose="020B0604020202020204" charset="0"/>
      <p:regular r:id="rId26"/>
    </p:embeddedFont>
    <p:embeddedFont>
      <p:font typeface="HK Grotesk Bold Italics" panose="020B0604020202020204" charset="0"/>
      <p:regular r:id="rId27"/>
    </p:embeddedFont>
    <p:embeddedFont>
      <p:font typeface="HK Grotesk Italics" panose="020B0604020202020204" charset="0"/>
      <p:regular r:id="rId28"/>
    </p:embeddedFont>
    <p:embeddedFont>
      <p:font typeface="HK Grotesk Medium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50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21369" y="1028700"/>
            <a:ext cx="5137931" cy="8229600"/>
            <a:chOff x="0" y="0"/>
            <a:chExt cx="14850374" cy="23786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50374" cy="23786353"/>
            </a:xfrm>
            <a:custGeom>
              <a:avLst/>
              <a:gdLst/>
              <a:ahLst/>
              <a:cxnLst/>
              <a:rect l="l" t="t" r="r" b="b"/>
              <a:pathLst>
                <a:path w="14850374" h="23786353">
                  <a:moveTo>
                    <a:pt x="14850374" y="398431"/>
                  </a:moveTo>
                  <a:lnTo>
                    <a:pt x="14850374" y="23387921"/>
                  </a:lnTo>
                  <a:cubicBezTo>
                    <a:pt x="14850374" y="23608057"/>
                    <a:pt x="14691009" y="23786353"/>
                    <a:pt x="14494250" y="23786353"/>
                  </a:cubicBezTo>
                  <a:lnTo>
                    <a:pt x="356124" y="23786353"/>
                  </a:lnTo>
                  <a:cubicBezTo>
                    <a:pt x="159366" y="23786353"/>
                    <a:pt x="0" y="23608057"/>
                    <a:pt x="0" y="23387921"/>
                  </a:cubicBezTo>
                  <a:lnTo>
                    <a:pt x="0" y="398431"/>
                  </a:lnTo>
                  <a:cubicBezTo>
                    <a:pt x="0" y="178298"/>
                    <a:pt x="159366" y="0"/>
                    <a:pt x="356124" y="0"/>
                  </a:cubicBezTo>
                  <a:lnTo>
                    <a:pt x="14494250" y="0"/>
                  </a:lnTo>
                  <a:cubicBezTo>
                    <a:pt x="14691009" y="0"/>
                    <a:pt x="14850374" y="178298"/>
                    <a:pt x="14850374" y="398431"/>
                  </a:cubicBezTo>
                  <a:lnTo>
                    <a:pt x="0" y="0"/>
                  </a:lnTo>
                  <a:cubicBezTo>
                    <a:pt x="0" y="0"/>
                    <a:pt x="14850374" y="398431"/>
                    <a:pt x="14850374" y="398431"/>
                  </a:cubicBezTo>
                  <a:close/>
                </a:path>
              </a:pathLst>
            </a:custGeom>
            <a:blipFill>
              <a:blip r:embed="rId2"/>
              <a:stretch>
                <a:fillRect l="-30086" r="-30086"/>
              </a:stretch>
            </a:blipFill>
            <a:ln w="19050" cap="sq">
              <a:solidFill>
                <a:srgbClr val="D4F59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438313" y="5316076"/>
            <a:ext cx="6444356" cy="7686974"/>
            <a:chOff x="0" y="0"/>
            <a:chExt cx="8592475" cy="10249298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1152267" y="2242341"/>
              <a:ext cx="7529522" cy="2866212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-184652" y="4984457"/>
              <a:ext cx="8076050" cy="2822936"/>
              <a:chOff x="0" y="0"/>
              <a:chExt cx="1162657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8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0416637" y="-1239884"/>
            <a:ext cx="3645080" cy="4537168"/>
            <a:chOff x="0" y="0"/>
            <a:chExt cx="4860107" cy="6049557"/>
          </a:xfrm>
        </p:grpSpPr>
        <p:grpSp>
          <p:nvGrpSpPr>
            <p:cNvPr id="11" name="Group 11"/>
            <p:cNvGrpSpPr/>
            <p:nvPr/>
          </p:nvGrpSpPr>
          <p:grpSpPr>
            <a:xfrm rot="-2700000">
              <a:off x="-55453" y="2877754"/>
              <a:ext cx="4674937" cy="1779577"/>
              <a:chOff x="0" y="0"/>
              <a:chExt cx="882773" cy="3360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3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2700000">
              <a:off x="561660" y="1200749"/>
              <a:ext cx="4216088" cy="1979307"/>
              <a:chOff x="0" y="0"/>
              <a:chExt cx="865665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7780" y="22860"/>
                <a:ext cx="84026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0266" h="360680">
                    <a:moveTo>
                      <a:pt x="840266" y="180340"/>
                    </a:moveTo>
                    <a:cubicBezTo>
                      <a:pt x="840266" y="81280"/>
                      <a:pt x="760256" y="0"/>
                      <a:pt x="65992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659925" y="360680"/>
                    </a:lnTo>
                    <a:cubicBezTo>
                      <a:pt x="758985" y="360680"/>
                      <a:pt x="840266" y="279400"/>
                      <a:pt x="840266" y="1803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-4075386" y="-1032935"/>
            <a:ext cx="8150772" cy="10836009"/>
            <a:chOff x="0" y="0"/>
            <a:chExt cx="10867695" cy="14448012"/>
          </a:xfrm>
        </p:grpSpPr>
        <p:grpSp>
          <p:nvGrpSpPr>
            <p:cNvPr id="17" name="Group 17"/>
            <p:cNvGrpSpPr/>
            <p:nvPr/>
          </p:nvGrpSpPr>
          <p:grpSpPr>
            <a:xfrm rot="-2700000">
              <a:off x="-126183" y="7230621"/>
              <a:ext cx="10637750" cy="4049400"/>
              <a:chOff x="0" y="0"/>
              <a:chExt cx="882773" cy="33603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152526" tIns="152526" rIns="152526" bIns="152526" rtlCol="0" anchor="ctr"/>
              <a:lstStyle/>
              <a:p>
                <a:pPr marL="0" lvl="0" indent="0" algn="ctr">
                  <a:lnSpc>
                    <a:spcPts val="235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2700000">
              <a:off x="285900" y="3189157"/>
              <a:ext cx="10708822" cy="4076455"/>
              <a:chOff x="0" y="0"/>
              <a:chExt cx="882773" cy="33603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882773" cy="364614"/>
              </a:xfrm>
              <a:prstGeom prst="rect">
                <a:avLst/>
              </a:prstGeom>
            </p:spPr>
            <p:txBody>
              <a:bodyPr lIns="55712" tIns="55712" rIns="55712" bIns="55712" rtlCol="0" anchor="ctr"/>
              <a:lstStyle/>
              <a:p>
                <a:pPr marL="0" lvl="0" indent="0" algn="ctr">
                  <a:lnSpc>
                    <a:spcPts val="209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1028700" y="3539991"/>
            <a:ext cx="10431035" cy="5718309"/>
            <a:chOff x="0" y="0"/>
            <a:chExt cx="13908046" cy="762441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61925"/>
              <a:ext cx="13908046" cy="6293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126"/>
                </a:lnSpc>
                <a:spcBef>
                  <a:spcPct val="0"/>
                </a:spcBef>
              </a:pPr>
              <a:r>
                <a:rPr lang="en-US" sz="9126" b="1" u="none" strike="noStrike" spc="-547">
                  <a:solidFill>
                    <a:srgbClr val="FFFFFF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AI Powered Insights for  Student Engagement and retention Analysis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6952" y="6733594"/>
              <a:ext cx="13614730" cy="89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66"/>
                </a:lnSpc>
              </a:pPr>
              <a:r>
                <a:rPr lang="en-US" sz="4205" i="1">
                  <a:solidFill>
                    <a:srgbClr val="FFFFFF"/>
                  </a:solidFill>
                  <a:latin typeface="HK Grotesk Italics"/>
                  <a:ea typeface="HK Grotesk Italics"/>
                  <a:cs typeface="HK Grotesk Italics"/>
                  <a:sym typeface="HK Grotesk Italics"/>
                </a:rPr>
                <a:t>TEAM 8: THE ELITES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54998" y="-1291154"/>
            <a:ext cx="4971840" cy="6126322"/>
            <a:chOff x="0" y="0"/>
            <a:chExt cx="6629120" cy="8168430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633038" y="1807108"/>
              <a:ext cx="6068061" cy="2309888"/>
              <a:chOff x="0" y="0"/>
              <a:chExt cx="882773" cy="3360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-71978" y="4051434"/>
              <a:ext cx="6068061" cy="2309888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133876" y="2152650"/>
            <a:ext cx="4762900" cy="4763658"/>
            <a:chOff x="0" y="0"/>
            <a:chExt cx="13766407" cy="137685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66408" cy="13768598"/>
            </a:xfrm>
            <a:custGeom>
              <a:avLst/>
              <a:gdLst/>
              <a:ahLst/>
              <a:cxnLst/>
              <a:rect l="l" t="t" r="r" b="b"/>
              <a:pathLst>
                <a:path w="13766408" h="13768598">
                  <a:moveTo>
                    <a:pt x="13766408" y="230630"/>
                  </a:moveTo>
                  <a:lnTo>
                    <a:pt x="13766408" y="13537967"/>
                  </a:lnTo>
                  <a:cubicBezTo>
                    <a:pt x="13766408" y="13665392"/>
                    <a:pt x="13618674" y="13768598"/>
                    <a:pt x="13436278" y="13768598"/>
                  </a:cubicBezTo>
                  <a:lnTo>
                    <a:pt x="330130" y="13768598"/>
                  </a:lnTo>
                  <a:cubicBezTo>
                    <a:pt x="147733" y="13768598"/>
                    <a:pt x="0" y="13665392"/>
                    <a:pt x="0" y="13537967"/>
                  </a:cubicBezTo>
                  <a:lnTo>
                    <a:pt x="0" y="230630"/>
                  </a:lnTo>
                  <a:cubicBezTo>
                    <a:pt x="0" y="103207"/>
                    <a:pt x="147733" y="0"/>
                    <a:pt x="330130" y="0"/>
                  </a:cubicBezTo>
                  <a:lnTo>
                    <a:pt x="13436278" y="0"/>
                  </a:lnTo>
                  <a:cubicBezTo>
                    <a:pt x="13618674" y="0"/>
                    <a:pt x="13766408" y="103207"/>
                    <a:pt x="13766408" y="230630"/>
                  </a:cubicBezTo>
                  <a:lnTo>
                    <a:pt x="0" y="0"/>
                  </a:lnTo>
                  <a:cubicBezTo>
                    <a:pt x="0" y="0"/>
                    <a:pt x="13766408" y="230630"/>
                    <a:pt x="13766408" y="230630"/>
                  </a:cubicBezTo>
                  <a:close/>
                </a:path>
              </a:pathLst>
            </a:custGeom>
            <a:blipFill>
              <a:blip r:embed="rId2"/>
              <a:stretch>
                <a:fillRect l="-7" r="-7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97201" y="1028700"/>
            <a:ext cx="4762900" cy="4763658"/>
            <a:chOff x="0" y="0"/>
            <a:chExt cx="13766407" cy="137685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66408" cy="13768598"/>
            </a:xfrm>
            <a:custGeom>
              <a:avLst/>
              <a:gdLst/>
              <a:ahLst/>
              <a:cxnLst/>
              <a:rect l="l" t="t" r="r" b="b"/>
              <a:pathLst>
                <a:path w="13766408" h="13768598">
                  <a:moveTo>
                    <a:pt x="13766408" y="230630"/>
                  </a:moveTo>
                  <a:lnTo>
                    <a:pt x="13766408" y="13537967"/>
                  </a:lnTo>
                  <a:cubicBezTo>
                    <a:pt x="13766408" y="13665392"/>
                    <a:pt x="13618674" y="13768598"/>
                    <a:pt x="13436278" y="13768598"/>
                  </a:cubicBezTo>
                  <a:lnTo>
                    <a:pt x="330130" y="13768598"/>
                  </a:lnTo>
                  <a:cubicBezTo>
                    <a:pt x="147733" y="13768598"/>
                    <a:pt x="0" y="13665392"/>
                    <a:pt x="0" y="13537967"/>
                  </a:cubicBezTo>
                  <a:lnTo>
                    <a:pt x="0" y="230630"/>
                  </a:lnTo>
                  <a:cubicBezTo>
                    <a:pt x="0" y="103207"/>
                    <a:pt x="147733" y="0"/>
                    <a:pt x="330130" y="0"/>
                  </a:cubicBezTo>
                  <a:lnTo>
                    <a:pt x="13436278" y="0"/>
                  </a:lnTo>
                  <a:cubicBezTo>
                    <a:pt x="13618674" y="0"/>
                    <a:pt x="13766408" y="103207"/>
                    <a:pt x="13766408" y="230630"/>
                  </a:cubicBezTo>
                  <a:lnTo>
                    <a:pt x="0" y="0"/>
                  </a:lnTo>
                  <a:cubicBezTo>
                    <a:pt x="0" y="0"/>
                    <a:pt x="13766408" y="230630"/>
                    <a:pt x="13766408" y="230630"/>
                  </a:cubicBez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608509" y="7036296"/>
            <a:ext cx="4294481" cy="5291678"/>
            <a:chOff x="0" y="0"/>
            <a:chExt cx="5725975" cy="7055571"/>
          </a:xfrm>
        </p:grpSpPr>
        <p:grpSp>
          <p:nvGrpSpPr>
            <p:cNvPr id="14" name="Group 14"/>
            <p:cNvGrpSpPr/>
            <p:nvPr/>
          </p:nvGrpSpPr>
          <p:grpSpPr>
            <a:xfrm rot="-2700000">
              <a:off x="546793" y="1560910"/>
              <a:ext cx="5241354" cy="1995191"/>
              <a:chOff x="0" y="0"/>
              <a:chExt cx="882773" cy="33603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60580" tIns="60580" rIns="60580" bIns="60580" rtlCol="0" anchor="ctr"/>
              <a:lstStyle/>
              <a:p>
                <a:pPr algn="ctr">
                  <a:lnSpc>
                    <a:spcPts val="2504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-2700000">
              <a:off x="-62172" y="3499471"/>
              <a:ext cx="5241354" cy="1995191"/>
              <a:chOff x="0" y="0"/>
              <a:chExt cx="882773" cy="33603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60580" tIns="60580" rIns="60580" bIns="60580" rtlCol="0" anchor="ctr"/>
              <a:lstStyle/>
              <a:p>
                <a:pPr algn="ctr">
                  <a:lnSpc>
                    <a:spcPts val="2504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730033" y="4702444"/>
            <a:ext cx="1767168" cy="2177512"/>
            <a:chOff x="0" y="0"/>
            <a:chExt cx="2356224" cy="2903349"/>
          </a:xfrm>
        </p:grpSpPr>
        <p:grpSp>
          <p:nvGrpSpPr>
            <p:cNvPr id="21" name="Group 21"/>
            <p:cNvGrpSpPr/>
            <p:nvPr/>
          </p:nvGrpSpPr>
          <p:grpSpPr>
            <a:xfrm rot="-2700000">
              <a:off x="225004" y="642310"/>
              <a:ext cx="2156804" cy="821016"/>
              <a:chOff x="0" y="0"/>
              <a:chExt cx="882773" cy="33603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2700000">
              <a:off x="-25584" y="1440023"/>
              <a:ext cx="2156804" cy="821016"/>
              <a:chOff x="0" y="0"/>
              <a:chExt cx="882773" cy="33603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6762550" y="1590096"/>
            <a:ext cx="4762900" cy="4763658"/>
            <a:chOff x="0" y="0"/>
            <a:chExt cx="13766407" cy="1376859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766408" cy="13768598"/>
            </a:xfrm>
            <a:custGeom>
              <a:avLst/>
              <a:gdLst/>
              <a:ahLst/>
              <a:cxnLst/>
              <a:rect l="l" t="t" r="r" b="b"/>
              <a:pathLst>
                <a:path w="13766408" h="13768598">
                  <a:moveTo>
                    <a:pt x="13766408" y="230630"/>
                  </a:moveTo>
                  <a:lnTo>
                    <a:pt x="13766408" y="13537967"/>
                  </a:lnTo>
                  <a:cubicBezTo>
                    <a:pt x="13766408" y="13665392"/>
                    <a:pt x="13618674" y="13768598"/>
                    <a:pt x="13436278" y="13768598"/>
                  </a:cubicBezTo>
                  <a:lnTo>
                    <a:pt x="330130" y="13768598"/>
                  </a:lnTo>
                  <a:cubicBezTo>
                    <a:pt x="147733" y="13768598"/>
                    <a:pt x="0" y="13665392"/>
                    <a:pt x="0" y="13537967"/>
                  </a:cubicBezTo>
                  <a:lnTo>
                    <a:pt x="0" y="230630"/>
                  </a:lnTo>
                  <a:cubicBezTo>
                    <a:pt x="0" y="103207"/>
                    <a:pt x="147733" y="0"/>
                    <a:pt x="330130" y="0"/>
                  </a:cubicBezTo>
                  <a:lnTo>
                    <a:pt x="13436278" y="0"/>
                  </a:lnTo>
                  <a:cubicBezTo>
                    <a:pt x="13618674" y="0"/>
                    <a:pt x="13766408" y="103207"/>
                    <a:pt x="13766408" y="230630"/>
                  </a:cubicBezTo>
                  <a:lnTo>
                    <a:pt x="0" y="0"/>
                  </a:lnTo>
                  <a:cubicBezTo>
                    <a:pt x="0" y="0"/>
                    <a:pt x="13766408" y="230630"/>
                    <a:pt x="13766408" y="230630"/>
                  </a:cubicBezTo>
                  <a:close/>
                </a:path>
              </a:pathLst>
            </a:custGeom>
            <a:blipFill>
              <a:blip r:embed="rId4"/>
              <a:stretch>
                <a:fillRect l="-7" r="-7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868946" y="-60456"/>
            <a:ext cx="1767168" cy="2177512"/>
            <a:chOff x="0" y="0"/>
            <a:chExt cx="2356224" cy="2903349"/>
          </a:xfrm>
        </p:grpSpPr>
        <p:grpSp>
          <p:nvGrpSpPr>
            <p:cNvPr id="30" name="Group 30"/>
            <p:cNvGrpSpPr/>
            <p:nvPr/>
          </p:nvGrpSpPr>
          <p:grpSpPr>
            <a:xfrm rot="-2700000">
              <a:off x="225004" y="642310"/>
              <a:ext cx="2156804" cy="821016"/>
              <a:chOff x="0" y="0"/>
              <a:chExt cx="882773" cy="33603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-2700000">
              <a:off x="-25584" y="1440023"/>
              <a:ext cx="2156804" cy="821016"/>
              <a:chOff x="0" y="0"/>
              <a:chExt cx="882773" cy="33603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marL="0" lvl="0" indent="0" algn="ctr">
                  <a:lnSpc>
                    <a:spcPts val="89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-738468" y="8593379"/>
            <a:ext cx="1767168" cy="2177512"/>
            <a:chOff x="0" y="0"/>
            <a:chExt cx="2356224" cy="2903349"/>
          </a:xfrm>
        </p:grpSpPr>
        <p:grpSp>
          <p:nvGrpSpPr>
            <p:cNvPr id="37" name="Group 37"/>
            <p:cNvGrpSpPr/>
            <p:nvPr/>
          </p:nvGrpSpPr>
          <p:grpSpPr>
            <a:xfrm rot="-2700000">
              <a:off x="225004" y="642310"/>
              <a:ext cx="2156804" cy="821016"/>
              <a:chOff x="0" y="0"/>
              <a:chExt cx="882773" cy="33603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2700000">
              <a:off x="-25584" y="1440023"/>
              <a:ext cx="2156804" cy="821016"/>
              <a:chOff x="0" y="0"/>
              <a:chExt cx="882773" cy="336039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marL="0" lvl="0" indent="0" algn="ctr">
                  <a:lnSpc>
                    <a:spcPts val="89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12497201" y="6267450"/>
            <a:ext cx="4762900" cy="2649141"/>
            <a:chOff x="0" y="0"/>
            <a:chExt cx="6350533" cy="3532188"/>
          </a:xfrm>
        </p:grpSpPr>
        <p:sp>
          <p:nvSpPr>
            <p:cNvPr id="44" name="TextBox 44"/>
            <p:cNvSpPr txBox="1"/>
            <p:nvPr/>
          </p:nvSpPr>
          <p:spPr>
            <a:xfrm>
              <a:off x="0" y="0"/>
              <a:ext cx="6350533" cy="928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0"/>
                </a:lnSpc>
                <a:spcBef>
                  <a:spcPct val="0"/>
                </a:spcBef>
              </a:pPr>
              <a:r>
                <a:rPr lang="en-US" sz="2325" b="1">
                  <a:solidFill>
                    <a:srgbClr val="FFFFF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Targeted support for at risk learners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173163"/>
              <a:ext cx="6350533" cy="235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0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</a:t>
              </a:r>
              <a:r>
                <a:rPr lang="en-US" sz="2325" u="none" strike="noStrike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eal-time dashboards to flag low engagement and mentor assignments for inactive users</a:t>
              </a:r>
            </a:p>
            <a:p>
              <a:pPr algn="ctr">
                <a:lnSpc>
                  <a:spcPts val="2790"/>
                </a:lnSpc>
                <a:spcBef>
                  <a:spcPct val="0"/>
                </a:spcBef>
              </a:pPr>
              <a:endParaRPr lang="en-US" sz="2325" u="none" strike="noStrik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  <a:p>
              <a:pPr marL="0" lvl="0" indent="0" algn="ctr">
                <a:lnSpc>
                  <a:spcPts val="2790"/>
                </a:lnSpc>
                <a:spcBef>
                  <a:spcPct val="0"/>
                </a:spcBef>
              </a:pPr>
              <a:endParaRPr lang="en-US" sz="2325" u="none" strike="noStrik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33876" y="7391757"/>
            <a:ext cx="4762900" cy="923925"/>
            <a:chOff x="0" y="0"/>
            <a:chExt cx="6350533" cy="1231900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9525"/>
              <a:ext cx="6350533" cy="51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47"/>
                </a:lnSpc>
                <a:spcBef>
                  <a:spcPct val="0"/>
                </a:spcBef>
              </a:pPr>
              <a:r>
                <a:rPr lang="en-US" sz="2539" b="1">
                  <a:solidFill>
                    <a:srgbClr val="FFFFF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Early Engagement Boosters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752475"/>
              <a:ext cx="6350533" cy="47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0"/>
                </a:lnSpc>
                <a:spcBef>
                  <a:spcPct val="0"/>
                </a:spcBef>
              </a:pPr>
              <a:r>
                <a:rPr lang="en-US" sz="2325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Micro tasks (eg welcome quizzes)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762858" y="6830004"/>
            <a:ext cx="4762900" cy="1596033"/>
            <a:chOff x="0" y="0"/>
            <a:chExt cx="6350533" cy="2128044"/>
          </a:xfrm>
        </p:grpSpPr>
        <p:sp>
          <p:nvSpPr>
            <p:cNvPr id="50" name="TextBox 50"/>
            <p:cNvSpPr txBox="1"/>
            <p:nvPr/>
          </p:nvSpPr>
          <p:spPr>
            <a:xfrm>
              <a:off x="0" y="0"/>
              <a:ext cx="6350533" cy="464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0"/>
                </a:lnSpc>
                <a:spcBef>
                  <a:spcPct val="0"/>
                </a:spcBef>
              </a:pPr>
              <a:r>
                <a:rPr lang="en-US" sz="2325" b="1">
                  <a:solidFill>
                    <a:srgbClr val="FFFFF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Strategic Timiing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708819"/>
              <a:ext cx="6350533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0"/>
                </a:lnSpc>
                <a:spcBef>
                  <a:spcPct val="0"/>
                </a:spcBef>
              </a:pPr>
              <a:r>
                <a:rPr lang="en-US" sz="2325" b="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Focus on high-e</a:t>
              </a:r>
              <a:r>
                <a:rPr lang="en-US" sz="2325" b="1" u="none" strike="noStrik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ngagement periods (March, June, September)</a:t>
              </a:r>
            </a:p>
            <a:p>
              <a:pPr marL="0" lvl="0" indent="0" algn="ctr">
                <a:lnSpc>
                  <a:spcPts val="2790"/>
                </a:lnSpc>
                <a:spcBef>
                  <a:spcPct val="0"/>
                </a:spcBef>
              </a:pPr>
              <a:endParaRPr lang="en-US" sz="2325" b="1" u="none" strike="noStrik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</p:spTree>
  </p:cSld>
  <p:clrMapOvr>
    <a:masterClrMapping/>
  </p:clrMapOvr>
  <p:transition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13418" y="-6186124"/>
            <a:ext cx="11219550" cy="13824777"/>
            <a:chOff x="0" y="0"/>
            <a:chExt cx="14959400" cy="18433036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1428525" y="4077955"/>
              <a:ext cx="13693303" cy="5212537"/>
              <a:chOff x="0" y="0"/>
              <a:chExt cx="882773" cy="3360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61925"/>
                <a:ext cx="882773" cy="497964"/>
              </a:xfrm>
              <a:prstGeom prst="rect">
                <a:avLst/>
              </a:prstGeom>
            </p:spPr>
            <p:txBody>
              <a:bodyPr lIns="161253" tIns="161253" rIns="161253" bIns="161253" rtlCol="0" anchor="ctr"/>
              <a:lstStyle/>
              <a:p>
                <a:pPr algn="ctr">
                  <a:lnSpc>
                    <a:spcPts val="1219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-162428" y="9142544"/>
              <a:ext cx="13693303" cy="5212537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61925"/>
                <a:ext cx="882773" cy="497964"/>
              </a:xfrm>
              <a:prstGeom prst="rect">
                <a:avLst/>
              </a:prstGeom>
            </p:spPr>
            <p:txBody>
              <a:bodyPr lIns="161253" tIns="161253" rIns="161253" bIns="161253" rtlCol="0" anchor="ctr"/>
              <a:lstStyle/>
              <a:p>
                <a:pPr algn="ctr">
                  <a:lnSpc>
                    <a:spcPts val="1219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6333483" y="2575030"/>
            <a:ext cx="5863082" cy="5863082"/>
          </a:xfrm>
          <a:custGeom>
            <a:avLst/>
            <a:gdLst/>
            <a:ahLst/>
            <a:cxnLst/>
            <a:rect l="l" t="t" r="r" b="b"/>
            <a:pathLst>
              <a:path w="5863082" h="5863082">
                <a:moveTo>
                  <a:pt x="0" y="0"/>
                </a:moveTo>
                <a:lnTo>
                  <a:pt x="5863082" y="0"/>
                </a:lnTo>
                <a:lnTo>
                  <a:pt x="5863082" y="5863083"/>
                </a:lnTo>
                <a:lnTo>
                  <a:pt x="0" y="5863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87624" y="696937"/>
            <a:ext cx="12754800" cy="187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4"/>
              </a:lnSpc>
              <a:spcBef>
                <a:spcPct val="0"/>
              </a:spcBef>
            </a:pPr>
            <a:r>
              <a:rPr lang="en-US" sz="478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Future Directions to enhance Platform Retention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04845" y="4932855"/>
            <a:ext cx="5075158" cy="573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4"/>
              </a:lnSpc>
              <a:spcBef>
                <a:spcPct val="0"/>
              </a:spcBef>
            </a:pPr>
            <a:r>
              <a:rPr lang="en-US" sz="3288" b="1">
                <a:solidFill>
                  <a:srgbClr val="2BCA8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Real Instructor Dashboards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9161" y="4961430"/>
            <a:ext cx="5073722" cy="93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4"/>
              </a:lnSpc>
              <a:spcBef>
                <a:spcPct val="0"/>
              </a:spcBef>
            </a:pPr>
            <a:r>
              <a:rPr lang="en-US" sz="2688" b="1">
                <a:solidFill>
                  <a:srgbClr val="2BCA8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A/B Test Interventions (e.g., chatbots vs mentors)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57750" y="8913210"/>
            <a:ext cx="8572500" cy="573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4"/>
              </a:lnSpc>
              <a:spcBef>
                <a:spcPct val="0"/>
              </a:spcBef>
            </a:pPr>
            <a:r>
              <a:rPr lang="en-US" sz="3288" b="1">
                <a:solidFill>
                  <a:srgbClr val="2BCA8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Time Series tracking for declining Engagement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98897" y="8605273"/>
            <a:ext cx="563715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i="1">
                <a:solidFill>
                  <a:srgbClr val="F5A93E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Transforming insights into action - A Roadmap for Retention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1652" y="1394632"/>
            <a:ext cx="11561360" cy="785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Key Takeaways: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✅ </a:t>
            </a:r>
            <a:r>
              <a:rPr lang="en-US" sz="2100" b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Predictive Power:</a:t>
            </a:r>
            <a:r>
              <a:rPr lang="en-US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Our AI models achieved </a:t>
            </a:r>
            <a:r>
              <a:rPr lang="en-US" sz="2100" b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91% accuracy</a:t>
            </a:r>
            <a:r>
              <a:rPr lang="en-US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in early dropout detection, enabling proactive interventions.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✅ </a:t>
            </a:r>
            <a:r>
              <a:rPr lang="en-US" sz="2100" b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Actionable Framework:</a:t>
            </a:r>
            <a:r>
              <a:rPr lang="en-US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Rule-based recommendations (e.g., nudges, mentor matching) create scalable retention strategies.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✅ </a:t>
            </a:r>
            <a:r>
              <a:rPr lang="en-US" sz="2100" b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Measurable Impact:</a:t>
            </a:r>
            <a:r>
              <a:rPr lang="en-US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Implementing these tools could reduce churn by </a:t>
            </a:r>
            <a:r>
              <a:rPr lang="en-US" sz="2100" b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10-30%</a:t>
            </a:r>
            <a:r>
              <a:rPr lang="en-US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, retaining hundreds of learners annually.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Future Expansion: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 b="1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  <a:p>
            <a:pPr marL="453390" lvl="1" indent="-226695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b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Personalized Learning Plans:</a:t>
            </a:r>
            <a:r>
              <a:rPr lang="en-US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Adapt content/modules based on real-time engagement signals.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3390" lvl="1" indent="-226695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b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Dynamic Dashboards:</a:t>
            </a:r>
            <a:r>
              <a:rPr lang="en-US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Live instructor views of cohort risk levels and intervention tracking.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3390" lvl="1" indent="-226695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b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A/B Testing:</a:t>
            </a:r>
            <a:r>
              <a:rPr lang="en-US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Optimize support strategies (e.g., chatbot vs. human mentor effectiveness).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3089" y="274671"/>
            <a:ext cx="12831009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 &amp; Future Vision</a:t>
            </a:r>
          </a:p>
        </p:txBody>
      </p:sp>
      <p:grpSp>
        <p:nvGrpSpPr>
          <p:cNvPr id="5" name="Group 5"/>
          <p:cNvGrpSpPr/>
          <p:nvPr/>
        </p:nvGrpSpPr>
        <p:grpSpPr>
          <a:xfrm rot="4338100">
            <a:off x="-390339" y="-1306756"/>
            <a:ext cx="2042897" cy="3086100"/>
            <a:chOff x="0" y="0"/>
            <a:chExt cx="53804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8047" cy="812800"/>
            </a:xfrm>
            <a:custGeom>
              <a:avLst/>
              <a:gdLst/>
              <a:ahLst/>
              <a:cxnLst/>
              <a:rect l="l" t="t" r="r" b="b"/>
              <a:pathLst>
                <a:path w="538047" h="812800">
                  <a:moveTo>
                    <a:pt x="179446" y="19070"/>
                  </a:moveTo>
                  <a:cubicBezTo>
                    <a:pt x="206941" y="7556"/>
                    <a:pt x="238390" y="0"/>
                    <a:pt x="269168" y="0"/>
                  </a:cubicBezTo>
                  <a:cubicBezTo>
                    <a:pt x="299948" y="0"/>
                    <a:pt x="329565" y="6476"/>
                    <a:pt x="356859" y="17990"/>
                  </a:cubicBezTo>
                  <a:cubicBezTo>
                    <a:pt x="357440" y="18350"/>
                    <a:pt x="358021" y="18350"/>
                    <a:pt x="358601" y="18710"/>
                  </a:cubicBezTo>
                  <a:cubicBezTo>
                    <a:pt x="461100" y="64765"/>
                    <a:pt x="536595" y="186379"/>
                    <a:pt x="538047" y="328502"/>
                  </a:cubicBezTo>
                  <a:lnTo>
                    <a:pt x="538047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452" y="185660"/>
                    <a:pt x="75785" y="64045"/>
                    <a:pt x="179446" y="190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9375"/>
              <a:ext cx="538047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612948" y="1991305"/>
            <a:ext cx="6323100" cy="6286299"/>
          </a:xfrm>
          <a:custGeom>
            <a:avLst/>
            <a:gdLst/>
            <a:ahLst/>
            <a:cxnLst/>
            <a:rect l="l" t="t" r="r" b="b"/>
            <a:pathLst>
              <a:path w="6323100" h="6286299">
                <a:moveTo>
                  <a:pt x="0" y="0"/>
                </a:moveTo>
                <a:lnTo>
                  <a:pt x="6323100" y="0"/>
                </a:lnTo>
                <a:lnTo>
                  <a:pt x="6323100" y="6286298"/>
                </a:lnTo>
                <a:lnTo>
                  <a:pt x="0" y="6286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2" t="-8938" r="-415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59889" y="3815129"/>
            <a:ext cx="7557206" cy="10205403"/>
            <a:chOff x="0" y="0"/>
            <a:chExt cx="10076275" cy="13607204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-122427" y="3073700"/>
              <a:ext cx="10321130" cy="3928875"/>
              <a:chOff x="0" y="0"/>
              <a:chExt cx="882773" cy="3360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76200"/>
                <a:ext cx="882773" cy="412239"/>
              </a:xfrm>
              <a:prstGeom prst="rect">
                <a:avLst/>
              </a:prstGeom>
            </p:spPr>
            <p:txBody>
              <a:bodyPr lIns="119293" tIns="119293" rIns="119293" bIns="119293" rtlCol="0" anchor="ctr"/>
              <a:lstStyle/>
              <a:p>
                <a:pPr algn="ctr">
                  <a:lnSpc>
                    <a:spcPts val="4931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-122427" y="6604629"/>
              <a:ext cx="10321130" cy="3928875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76200"/>
                <a:ext cx="882773" cy="412239"/>
              </a:xfrm>
              <a:prstGeom prst="rect">
                <a:avLst/>
              </a:prstGeom>
            </p:spPr>
            <p:txBody>
              <a:bodyPr lIns="119293" tIns="119293" rIns="119293" bIns="119293" rtlCol="0" anchor="ctr"/>
              <a:lstStyle/>
              <a:p>
                <a:pPr algn="ctr">
                  <a:lnSpc>
                    <a:spcPts val="4931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5341006" y="-1028862"/>
            <a:ext cx="5354679" cy="6598058"/>
            <a:chOff x="0" y="0"/>
            <a:chExt cx="7139572" cy="8797411"/>
          </a:xfrm>
        </p:grpSpPr>
        <p:grpSp>
          <p:nvGrpSpPr>
            <p:cNvPr id="10" name="Group 10"/>
            <p:cNvGrpSpPr/>
            <p:nvPr/>
          </p:nvGrpSpPr>
          <p:grpSpPr>
            <a:xfrm rot="-2700000">
              <a:off x="-77521" y="4363400"/>
              <a:ext cx="6535310" cy="2487752"/>
              <a:chOff x="0" y="0"/>
              <a:chExt cx="882773" cy="33603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C3045"/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882773" cy="383664"/>
              </a:xfrm>
              <a:prstGeom prst="rect">
                <a:avLst/>
              </a:prstGeom>
            </p:spPr>
            <p:txBody>
              <a:bodyPr lIns="52701" tIns="52701" rIns="52701" bIns="52701" rtlCol="0" anchor="ctr"/>
              <a:lstStyle/>
              <a:p>
                <a:pPr algn="ctr">
                  <a:lnSpc>
                    <a:spcPts val="3122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681782" y="1946258"/>
              <a:ext cx="6535310" cy="2487752"/>
              <a:chOff x="0" y="0"/>
              <a:chExt cx="882773" cy="33603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882773" cy="383664"/>
              </a:xfrm>
              <a:prstGeom prst="rect">
                <a:avLst/>
              </a:prstGeom>
            </p:spPr>
            <p:txBody>
              <a:bodyPr lIns="52701" tIns="52701" rIns="52701" bIns="52701" rtlCol="0" anchor="ctr"/>
              <a:lstStyle/>
              <a:p>
                <a:pPr algn="ctr">
                  <a:lnSpc>
                    <a:spcPts val="3122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2546021" y="3342730"/>
            <a:ext cx="13195958" cy="4802971"/>
            <a:chOff x="0" y="0"/>
            <a:chExt cx="17594610" cy="640396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04775"/>
              <a:ext cx="17594610" cy="4452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97"/>
                </a:lnSpc>
              </a:pPr>
              <a:r>
                <a:rPr lang="en-US" sz="5197" b="1" u="none" strike="noStrike" spc="-155">
                  <a:solidFill>
                    <a:srgbClr val="FFFFFF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“Empowering education through technology. By leveraging AI, we can enhance student retention and foster a more engaging learning environment that meets the needs of every student.”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639421"/>
              <a:ext cx="17594610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80"/>
                </a:lnSpc>
              </a:pPr>
              <a:r>
                <a:rPr lang="en-US" sz="3600" b="1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– AI IN EDUCATION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341006" y="8662014"/>
            <a:ext cx="1767168" cy="2177512"/>
            <a:chOff x="0" y="0"/>
            <a:chExt cx="2356224" cy="2903349"/>
          </a:xfrm>
        </p:grpSpPr>
        <p:grpSp>
          <p:nvGrpSpPr>
            <p:cNvPr id="20" name="Group 20"/>
            <p:cNvGrpSpPr/>
            <p:nvPr/>
          </p:nvGrpSpPr>
          <p:grpSpPr>
            <a:xfrm rot="-2700000">
              <a:off x="225004" y="642310"/>
              <a:ext cx="2156804" cy="821016"/>
              <a:chOff x="0" y="0"/>
              <a:chExt cx="882773" cy="33603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2700000">
              <a:off x="-25584" y="1440023"/>
              <a:ext cx="2156804" cy="821016"/>
              <a:chOff x="0" y="0"/>
              <a:chExt cx="882773" cy="33603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marL="0" lvl="0" indent="0" algn="ctr">
                  <a:lnSpc>
                    <a:spcPts val="89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2279957" y="-427109"/>
            <a:ext cx="1767168" cy="2177512"/>
            <a:chOff x="0" y="0"/>
            <a:chExt cx="2356224" cy="2903349"/>
          </a:xfrm>
        </p:grpSpPr>
        <p:grpSp>
          <p:nvGrpSpPr>
            <p:cNvPr id="27" name="Group 27"/>
            <p:cNvGrpSpPr/>
            <p:nvPr/>
          </p:nvGrpSpPr>
          <p:grpSpPr>
            <a:xfrm rot="-2700000">
              <a:off x="225004" y="642310"/>
              <a:ext cx="2156804" cy="821016"/>
              <a:chOff x="0" y="0"/>
              <a:chExt cx="882773" cy="3360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marL="0" lvl="0" indent="0" algn="ctr">
                  <a:lnSpc>
                    <a:spcPts val="228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-2700000">
              <a:off x="-25584" y="1440023"/>
              <a:ext cx="2156804" cy="821016"/>
              <a:chOff x="0" y="0"/>
              <a:chExt cx="882773" cy="33603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marL="0" lvl="0" indent="0" algn="ctr">
                  <a:lnSpc>
                    <a:spcPts val="2287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6273" y="2722779"/>
            <a:ext cx="13232419" cy="49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3"/>
              </a:lnSpc>
            </a:pPr>
            <a:r>
              <a:rPr lang="en-US" sz="24560" b="1">
                <a:solidFill>
                  <a:srgbClr val="2DA2BC"/>
                </a:solidFill>
                <a:latin typeface="Ahkio Heavy"/>
                <a:ea typeface="Ahkio Heavy"/>
                <a:cs typeface="Ahkio Heavy"/>
                <a:sym typeface="Ahkio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137931" cy="8229600"/>
            <a:chOff x="0" y="0"/>
            <a:chExt cx="14850374" cy="23786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50374" cy="23786353"/>
            </a:xfrm>
            <a:custGeom>
              <a:avLst/>
              <a:gdLst/>
              <a:ahLst/>
              <a:cxnLst/>
              <a:rect l="l" t="t" r="r" b="b"/>
              <a:pathLst>
                <a:path w="14850374" h="23786353">
                  <a:moveTo>
                    <a:pt x="14850374" y="398431"/>
                  </a:moveTo>
                  <a:lnTo>
                    <a:pt x="14850374" y="23387921"/>
                  </a:lnTo>
                  <a:cubicBezTo>
                    <a:pt x="14850374" y="23608057"/>
                    <a:pt x="14691009" y="23786353"/>
                    <a:pt x="14494250" y="23786353"/>
                  </a:cubicBezTo>
                  <a:lnTo>
                    <a:pt x="356124" y="23786353"/>
                  </a:lnTo>
                  <a:cubicBezTo>
                    <a:pt x="159366" y="23786353"/>
                    <a:pt x="0" y="23608057"/>
                    <a:pt x="0" y="23387921"/>
                  </a:cubicBezTo>
                  <a:lnTo>
                    <a:pt x="0" y="398431"/>
                  </a:lnTo>
                  <a:cubicBezTo>
                    <a:pt x="0" y="178298"/>
                    <a:pt x="159366" y="0"/>
                    <a:pt x="356124" y="0"/>
                  </a:cubicBezTo>
                  <a:lnTo>
                    <a:pt x="14494250" y="0"/>
                  </a:lnTo>
                  <a:cubicBezTo>
                    <a:pt x="14691009" y="0"/>
                    <a:pt x="14850374" y="178298"/>
                    <a:pt x="14850374" y="398431"/>
                  </a:cubicBezTo>
                  <a:lnTo>
                    <a:pt x="0" y="0"/>
                  </a:lnTo>
                  <a:cubicBezTo>
                    <a:pt x="0" y="0"/>
                    <a:pt x="14850374" y="398431"/>
                    <a:pt x="14850374" y="398431"/>
                  </a:cubicBezTo>
                  <a:close/>
                </a:path>
              </a:pathLst>
            </a:custGeom>
            <a:blipFill>
              <a:blip r:embed="rId2"/>
              <a:stretch>
                <a:fillRect l="-30086" r="-30086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905973" y="6195139"/>
            <a:ext cx="4971840" cy="6126322"/>
            <a:chOff x="0" y="0"/>
            <a:chExt cx="6629120" cy="8168430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633038" y="1807108"/>
              <a:ext cx="6068061" cy="2309888"/>
              <a:chOff x="0" y="0"/>
              <a:chExt cx="882773" cy="33603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82773" cy="383664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2700000">
              <a:off x="-71978" y="4051434"/>
              <a:ext cx="6068061" cy="2309888"/>
              <a:chOff x="0" y="0"/>
              <a:chExt cx="882773" cy="33603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-1584619" y="-589738"/>
            <a:ext cx="4072933" cy="5018685"/>
            <a:chOff x="0" y="0"/>
            <a:chExt cx="5430577" cy="6691580"/>
          </a:xfrm>
        </p:grpSpPr>
        <p:grpSp>
          <p:nvGrpSpPr>
            <p:cNvPr id="12" name="Group 12"/>
            <p:cNvGrpSpPr/>
            <p:nvPr/>
          </p:nvGrpSpPr>
          <p:grpSpPr>
            <a:xfrm rot="-2700000">
              <a:off x="-58965" y="3318936"/>
              <a:ext cx="4970957" cy="1892261"/>
              <a:chOff x="0" y="0"/>
              <a:chExt cx="882773" cy="33603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82773" cy="383664"/>
              </a:xfrm>
              <a:prstGeom prst="rect">
                <a:avLst/>
              </a:prstGeom>
            </p:spPr>
            <p:txBody>
              <a:bodyPr lIns="52701" tIns="52701" rIns="52701" bIns="52701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2700000">
              <a:off x="518585" y="1480384"/>
              <a:ext cx="4970957" cy="1892261"/>
              <a:chOff x="0" y="0"/>
              <a:chExt cx="882773" cy="33603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82773" cy="383664"/>
              </a:xfrm>
              <a:prstGeom prst="rect">
                <a:avLst/>
              </a:prstGeom>
            </p:spPr>
            <p:txBody>
              <a:bodyPr lIns="52701" tIns="52701" rIns="52701" bIns="52701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7259300" y="2810510"/>
            <a:ext cx="1767168" cy="2177512"/>
            <a:chOff x="0" y="0"/>
            <a:chExt cx="2356224" cy="2903349"/>
          </a:xfrm>
        </p:grpSpPr>
        <p:grpSp>
          <p:nvGrpSpPr>
            <p:cNvPr id="19" name="Group 19"/>
            <p:cNvGrpSpPr/>
            <p:nvPr/>
          </p:nvGrpSpPr>
          <p:grpSpPr>
            <a:xfrm rot="-2700000">
              <a:off x="225004" y="642310"/>
              <a:ext cx="2156804" cy="821016"/>
              <a:chOff x="0" y="0"/>
              <a:chExt cx="882773" cy="3360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-2700000">
              <a:off x="-25584" y="1440023"/>
              <a:ext cx="2156804" cy="821016"/>
              <a:chOff x="0" y="0"/>
              <a:chExt cx="882773" cy="33603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7391711" y="1361617"/>
            <a:ext cx="9867589" cy="1480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3"/>
              </a:lnSpc>
              <a:spcBef>
                <a:spcPct val="0"/>
              </a:spcBef>
            </a:pPr>
            <a:r>
              <a:rPr lang="en-US" sz="3893" b="1">
                <a:solidFill>
                  <a:srgbClr val="F7EFE5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Student Churn isn’t just a metric-it’s a barrier to educational equity and plaform growth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61204" y="129824"/>
            <a:ext cx="10034372" cy="58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  <a:spcBef>
                <a:spcPct val="0"/>
              </a:spcBef>
            </a:pPr>
            <a:r>
              <a:rPr lang="en-US" sz="3389" b="1" i="1">
                <a:solidFill>
                  <a:srgbClr val="8192A0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“31.6% of learners drop out - here’s what’s at stake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91711" y="3394075"/>
            <a:ext cx="9867589" cy="578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1"/>
              </a:lnSpc>
            </a:pPr>
            <a:r>
              <a:rPr lang="en-US" sz="33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Our analysis reveals:</a:t>
            </a:r>
          </a:p>
          <a:p>
            <a:pPr algn="ctr">
              <a:lnSpc>
                <a:spcPts val="4681"/>
              </a:lnSpc>
            </a:pPr>
            <a:endParaRPr lang="en-US" sz="3343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marL="613968" lvl="1" indent="-306984" algn="l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Lost potential: 1 in 3 learners disengages prematurely, undermining their goals and institutional ROI.</a:t>
            </a:r>
          </a:p>
          <a:p>
            <a:pPr marL="613968" lvl="1" indent="-306984" algn="l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Behavioural red flags: Low early engagement (&lt;5 logins), missed assignments, and forum inactivity signal 90% of dropouts.</a:t>
            </a:r>
          </a:p>
          <a:p>
            <a:pPr marL="613968" lvl="1" indent="-306984" algn="l">
              <a:lnSpc>
                <a:spcPts val="3981"/>
              </a:lnSpc>
              <a:spcBef>
                <a:spcPct val="0"/>
              </a:spcBef>
              <a:buFont typeface="Arial"/>
              <a:buChar char="•"/>
            </a:pPr>
            <a:r>
              <a:rPr lang="en-US" sz="284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Opportunity cost: A 10% reduction in the churn could retain 850+ learners annually, boosting completion rates and revenue.</a:t>
            </a:r>
          </a:p>
          <a:p>
            <a:pPr algn="ctr">
              <a:lnSpc>
                <a:spcPts val="4681"/>
              </a:lnSpc>
              <a:spcBef>
                <a:spcPct val="0"/>
              </a:spcBef>
            </a:pPr>
            <a:endParaRPr lang="en-US" sz="2843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51902" y="-2018173"/>
            <a:ext cx="4971840" cy="6126322"/>
            <a:chOff x="0" y="0"/>
            <a:chExt cx="6629120" cy="8168430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633038" y="1807108"/>
              <a:ext cx="6068061" cy="2309888"/>
              <a:chOff x="0" y="0"/>
              <a:chExt cx="882773" cy="3360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-71978" y="4051434"/>
              <a:ext cx="6068061" cy="2309888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608509" y="7036296"/>
            <a:ext cx="4294481" cy="5291678"/>
            <a:chOff x="0" y="0"/>
            <a:chExt cx="5725975" cy="7055571"/>
          </a:xfrm>
        </p:grpSpPr>
        <p:grpSp>
          <p:nvGrpSpPr>
            <p:cNvPr id="10" name="Group 10"/>
            <p:cNvGrpSpPr/>
            <p:nvPr/>
          </p:nvGrpSpPr>
          <p:grpSpPr>
            <a:xfrm rot="-2700000">
              <a:off x="546793" y="1560910"/>
              <a:ext cx="5241354" cy="1995191"/>
              <a:chOff x="0" y="0"/>
              <a:chExt cx="882773" cy="33603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60580" tIns="60580" rIns="60580" bIns="60580" rtlCol="0" anchor="ctr"/>
              <a:lstStyle/>
              <a:p>
                <a:pPr algn="ctr">
                  <a:lnSpc>
                    <a:spcPts val="2504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2700000">
              <a:off x="-62172" y="3499471"/>
              <a:ext cx="5241354" cy="1995191"/>
              <a:chOff x="0" y="0"/>
              <a:chExt cx="882773" cy="33603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60580" tIns="60580" rIns="60580" bIns="60580" rtlCol="0" anchor="ctr"/>
              <a:lstStyle/>
              <a:p>
                <a:pPr algn="ctr">
                  <a:lnSpc>
                    <a:spcPts val="2504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5940772" y="1206048"/>
            <a:ext cx="1767168" cy="2177512"/>
            <a:chOff x="0" y="0"/>
            <a:chExt cx="2356224" cy="2903349"/>
          </a:xfrm>
        </p:grpSpPr>
        <p:grpSp>
          <p:nvGrpSpPr>
            <p:cNvPr id="17" name="Group 17"/>
            <p:cNvGrpSpPr/>
            <p:nvPr/>
          </p:nvGrpSpPr>
          <p:grpSpPr>
            <a:xfrm rot="-2700000">
              <a:off x="225004" y="642310"/>
              <a:ext cx="2156804" cy="821016"/>
              <a:chOff x="0" y="0"/>
              <a:chExt cx="882773" cy="33603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2700000">
              <a:off x="-25584" y="1440023"/>
              <a:ext cx="2156804" cy="821016"/>
              <a:chOff x="0" y="0"/>
              <a:chExt cx="882773" cy="33603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11868946" y="-60456"/>
            <a:ext cx="1767168" cy="2177512"/>
            <a:chOff x="0" y="0"/>
            <a:chExt cx="2356224" cy="2903349"/>
          </a:xfrm>
        </p:grpSpPr>
        <p:grpSp>
          <p:nvGrpSpPr>
            <p:cNvPr id="24" name="Group 24"/>
            <p:cNvGrpSpPr/>
            <p:nvPr/>
          </p:nvGrpSpPr>
          <p:grpSpPr>
            <a:xfrm rot="-2700000">
              <a:off x="225004" y="642310"/>
              <a:ext cx="2156804" cy="821016"/>
              <a:chOff x="0" y="0"/>
              <a:chExt cx="882773" cy="33603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2700000">
              <a:off x="-25584" y="1440023"/>
              <a:ext cx="2156804" cy="821016"/>
              <a:chOff x="0" y="0"/>
              <a:chExt cx="882773" cy="33603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marL="0" lvl="0" indent="0" algn="ctr">
                  <a:lnSpc>
                    <a:spcPts val="89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-738468" y="8593379"/>
            <a:ext cx="1767168" cy="2177512"/>
            <a:chOff x="0" y="0"/>
            <a:chExt cx="2356224" cy="2903349"/>
          </a:xfrm>
        </p:grpSpPr>
        <p:grpSp>
          <p:nvGrpSpPr>
            <p:cNvPr id="31" name="Group 31"/>
            <p:cNvGrpSpPr/>
            <p:nvPr/>
          </p:nvGrpSpPr>
          <p:grpSpPr>
            <a:xfrm rot="-2700000">
              <a:off x="225004" y="642310"/>
              <a:ext cx="2156804" cy="821016"/>
              <a:chOff x="0" y="0"/>
              <a:chExt cx="882773" cy="33603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2700000">
              <a:off x="-25584" y="1440023"/>
              <a:ext cx="2156804" cy="821016"/>
              <a:chOff x="0" y="0"/>
              <a:chExt cx="882773" cy="33603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19050"/>
                <a:ext cx="882773" cy="35508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marL="0" lvl="0" indent="0" algn="ctr">
                  <a:lnSpc>
                    <a:spcPts val="89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>
            <a:off x="2322815" y="4563816"/>
            <a:ext cx="439711" cy="380831"/>
            <a:chOff x="0" y="0"/>
            <a:chExt cx="6202680" cy="53721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91CB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977212" y="4563816"/>
            <a:ext cx="439711" cy="380831"/>
            <a:chOff x="0" y="0"/>
            <a:chExt cx="6202680" cy="5372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91CB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649031" y="4563816"/>
            <a:ext cx="439711" cy="380831"/>
            <a:chOff x="0" y="0"/>
            <a:chExt cx="6202680" cy="53721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91CB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320850" y="4563816"/>
            <a:ext cx="439711" cy="380831"/>
            <a:chOff x="0" y="0"/>
            <a:chExt cx="6202680" cy="53721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91CB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992668" y="4563816"/>
            <a:ext cx="439711" cy="380831"/>
            <a:chOff x="0" y="0"/>
            <a:chExt cx="6202680" cy="53721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91CB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5720916" y="4563816"/>
            <a:ext cx="439711" cy="380831"/>
            <a:chOff x="0" y="0"/>
            <a:chExt cx="6202680" cy="53721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91CBC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AutoShape 49"/>
          <p:cNvSpPr/>
          <p:nvPr/>
        </p:nvSpPr>
        <p:spPr>
          <a:xfrm rot="-10800000">
            <a:off x="3119938" y="4754231"/>
            <a:ext cx="1537566" cy="0"/>
          </a:xfrm>
          <a:prstGeom prst="line">
            <a:avLst/>
          </a:prstGeom>
          <a:ln w="76200" cap="rnd">
            <a:solidFill>
              <a:srgbClr val="91CBC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50"/>
          <p:cNvSpPr/>
          <p:nvPr/>
        </p:nvSpPr>
        <p:spPr>
          <a:xfrm rot="-10800000">
            <a:off x="8453062" y="4754231"/>
            <a:ext cx="1537566" cy="0"/>
          </a:xfrm>
          <a:prstGeom prst="line">
            <a:avLst/>
          </a:prstGeom>
          <a:ln w="76200" cap="rnd">
            <a:solidFill>
              <a:srgbClr val="91CBC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51"/>
          <p:cNvSpPr/>
          <p:nvPr/>
        </p:nvSpPr>
        <p:spPr>
          <a:xfrm rot="-10800000">
            <a:off x="5757658" y="4754231"/>
            <a:ext cx="1537566" cy="0"/>
          </a:xfrm>
          <a:prstGeom prst="line">
            <a:avLst/>
          </a:prstGeom>
          <a:ln w="76200" cap="rnd">
            <a:solidFill>
              <a:srgbClr val="91CBC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52"/>
          <p:cNvSpPr/>
          <p:nvPr/>
        </p:nvSpPr>
        <p:spPr>
          <a:xfrm rot="-10800000">
            <a:off x="11090782" y="4754231"/>
            <a:ext cx="1537566" cy="0"/>
          </a:xfrm>
          <a:prstGeom prst="line">
            <a:avLst/>
          </a:prstGeom>
          <a:ln w="76200" cap="rnd">
            <a:solidFill>
              <a:srgbClr val="91CBC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AutoShape 53"/>
          <p:cNvSpPr/>
          <p:nvPr/>
        </p:nvSpPr>
        <p:spPr>
          <a:xfrm rot="-10800000">
            <a:off x="13898071" y="4754231"/>
            <a:ext cx="1537566" cy="0"/>
          </a:xfrm>
          <a:prstGeom prst="line">
            <a:avLst/>
          </a:prstGeom>
          <a:ln w="76200" cap="rnd">
            <a:solidFill>
              <a:srgbClr val="91CBC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 rot="5400000">
            <a:off x="9883418" y="-5603006"/>
            <a:ext cx="4538529" cy="12790049"/>
          </a:xfrm>
          <a:custGeom>
            <a:avLst/>
            <a:gdLst/>
            <a:ahLst/>
            <a:cxnLst/>
            <a:rect l="l" t="t" r="r" b="b"/>
            <a:pathLst>
              <a:path w="4538529" h="12790049">
                <a:moveTo>
                  <a:pt x="0" y="0"/>
                </a:moveTo>
                <a:lnTo>
                  <a:pt x="4538529" y="0"/>
                </a:lnTo>
                <a:lnTo>
                  <a:pt x="4538529" y="12790049"/>
                </a:lnTo>
                <a:lnTo>
                  <a:pt x="0" y="12790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19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TextBox 55"/>
          <p:cNvSpPr txBox="1"/>
          <p:nvPr/>
        </p:nvSpPr>
        <p:spPr>
          <a:xfrm>
            <a:off x="1934216" y="1571392"/>
            <a:ext cx="8056412" cy="72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99"/>
              </a:lnSpc>
              <a:spcBef>
                <a:spcPct val="0"/>
              </a:spcBef>
            </a:pPr>
            <a:r>
              <a:rPr lang="en-US" sz="4538" b="1" spc="-45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Key Milestones in Data Analysis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435514" y="5428493"/>
            <a:ext cx="2214314" cy="2508173"/>
            <a:chOff x="0" y="0"/>
            <a:chExt cx="2952419" cy="3344231"/>
          </a:xfrm>
        </p:grpSpPr>
        <p:sp>
          <p:nvSpPr>
            <p:cNvPr id="57" name="TextBox 57"/>
            <p:cNvSpPr txBox="1"/>
            <p:nvPr/>
          </p:nvSpPr>
          <p:spPr>
            <a:xfrm>
              <a:off x="0" y="1622450"/>
              <a:ext cx="2952419" cy="1721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9"/>
                </a:lnSpc>
                <a:spcBef>
                  <a:spcPct val="0"/>
                </a:spcBef>
              </a:pPr>
              <a:r>
                <a:rPr lang="en-US" sz="2007" u="none" spc="4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Gathered raw data from various sources to prepare for analysis.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2952419" cy="125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02"/>
                </a:lnSpc>
                <a:spcBef>
                  <a:spcPct val="0"/>
                </a:spcBef>
              </a:pPr>
              <a:r>
                <a:rPr lang="en-US" sz="2925" b="1" spc="-29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Data Collection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4252140" y="5590418"/>
            <a:ext cx="2214314" cy="2832023"/>
            <a:chOff x="0" y="0"/>
            <a:chExt cx="2952419" cy="3776031"/>
          </a:xfrm>
        </p:grpSpPr>
        <p:sp>
          <p:nvSpPr>
            <p:cNvPr id="60" name="TextBox 60"/>
            <p:cNvSpPr txBox="1"/>
            <p:nvPr/>
          </p:nvSpPr>
          <p:spPr>
            <a:xfrm>
              <a:off x="0" y="1622450"/>
              <a:ext cx="2952419" cy="2153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9"/>
                </a:lnSpc>
                <a:spcBef>
                  <a:spcPct val="0"/>
                </a:spcBef>
              </a:pPr>
              <a:r>
                <a:rPr lang="en-US" sz="2007" u="none" spc="4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Processed and refined the data to ensure accuracy and reliability.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2952419" cy="125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02"/>
                </a:lnSpc>
                <a:spcBef>
                  <a:spcPct val="0"/>
                </a:spcBef>
              </a:pPr>
              <a:r>
                <a:rPr lang="en-US" sz="2925" b="1" spc="-29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Data Cleaning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6761730" y="5428493"/>
            <a:ext cx="2214314" cy="2832023"/>
            <a:chOff x="0" y="0"/>
            <a:chExt cx="2952419" cy="3776031"/>
          </a:xfrm>
        </p:grpSpPr>
        <p:sp>
          <p:nvSpPr>
            <p:cNvPr id="63" name="TextBox 63"/>
            <p:cNvSpPr txBox="1"/>
            <p:nvPr/>
          </p:nvSpPr>
          <p:spPr>
            <a:xfrm>
              <a:off x="0" y="1622450"/>
              <a:ext cx="2952419" cy="2153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9"/>
                </a:lnSpc>
                <a:spcBef>
                  <a:spcPct val="0"/>
                </a:spcBef>
              </a:pPr>
              <a:r>
                <a:rPr lang="en-US" sz="2007" u="none" spc="4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Conducted initial analysis to discover patterns and insights within the data.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2952419" cy="125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02"/>
                </a:lnSpc>
                <a:spcBef>
                  <a:spcPct val="0"/>
                </a:spcBef>
              </a:pPr>
              <a:r>
                <a:rPr lang="en-US" sz="2925" b="1" spc="-29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Exploratory Analysis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9414194" y="5428493"/>
            <a:ext cx="2244063" cy="2832023"/>
            <a:chOff x="0" y="0"/>
            <a:chExt cx="2992084" cy="3776031"/>
          </a:xfrm>
        </p:grpSpPr>
        <p:sp>
          <p:nvSpPr>
            <p:cNvPr id="66" name="TextBox 66"/>
            <p:cNvSpPr txBox="1"/>
            <p:nvPr/>
          </p:nvSpPr>
          <p:spPr>
            <a:xfrm>
              <a:off x="25400" y="1622450"/>
              <a:ext cx="2966684" cy="2153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9"/>
                </a:lnSpc>
                <a:spcBef>
                  <a:spcPct val="0"/>
                </a:spcBef>
              </a:pPr>
              <a:r>
                <a:rPr lang="en-US" sz="2007" u="none" spc="4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Built predictive models using various algorithms for accurate forecasting.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2992084" cy="125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02"/>
                </a:lnSpc>
                <a:spcBef>
                  <a:spcPct val="0"/>
                </a:spcBef>
              </a:pPr>
              <a:r>
                <a:rPr lang="en-US" sz="2925" b="1" spc="-29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Model Development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2205695" y="5428493"/>
            <a:ext cx="2168880" cy="3155873"/>
            <a:chOff x="0" y="0"/>
            <a:chExt cx="2891840" cy="4207831"/>
          </a:xfrm>
        </p:grpSpPr>
        <p:sp>
          <p:nvSpPr>
            <p:cNvPr id="69" name="TextBox 69"/>
            <p:cNvSpPr txBox="1"/>
            <p:nvPr/>
          </p:nvSpPr>
          <p:spPr>
            <a:xfrm>
              <a:off x="0" y="1622450"/>
              <a:ext cx="2891840" cy="2585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9"/>
                </a:lnSpc>
                <a:spcBef>
                  <a:spcPct val="0"/>
                </a:spcBef>
              </a:pPr>
              <a:r>
                <a:rPr lang="en-US" sz="2007" u="none" spc="4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Assessed model performance through metrics to ensure robustness and validity.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2891840" cy="125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02"/>
                </a:lnSpc>
                <a:spcBef>
                  <a:spcPct val="0"/>
                </a:spcBef>
              </a:pPr>
              <a:r>
                <a:rPr lang="en-US" sz="2925" b="1" spc="-29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Model Evaluation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4665615" y="5428493"/>
            <a:ext cx="2191307" cy="2031923"/>
            <a:chOff x="0" y="0"/>
            <a:chExt cx="2921742" cy="2709231"/>
          </a:xfrm>
        </p:grpSpPr>
        <p:sp>
          <p:nvSpPr>
            <p:cNvPr id="72" name="TextBox 72"/>
            <p:cNvSpPr txBox="1"/>
            <p:nvPr/>
          </p:nvSpPr>
          <p:spPr>
            <a:xfrm>
              <a:off x="0" y="987450"/>
              <a:ext cx="2921742" cy="1721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09"/>
                </a:lnSpc>
                <a:spcBef>
                  <a:spcPct val="0"/>
                </a:spcBef>
              </a:pPr>
              <a:r>
                <a:rPr lang="en-US" sz="2007" u="none" spc="4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Currently applying insights gained to drive data-driven decision making.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2921742" cy="623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02"/>
                </a:lnSpc>
                <a:spcBef>
                  <a:spcPct val="0"/>
                </a:spcBef>
              </a:pPr>
              <a:r>
                <a:rPr lang="en-US" sz="2925" b="1" spc="-29">
                  <a:solidFill>
                    <a:srgbClr val="FFFFFF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Present</a:t>
              </a:r>
            </a:p>
          </p:txBody>
        </p:sp>
      </p:grpSp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8757" y="1823317"/>
            <a:ext cx="10269977" cy="3909403"/>
            <a:chOff x="0" y="0"/>
            <a:chExt cx="882773" cy="336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773" cy="336039"/>
            </a:xfrm>
            <a:custGeom>
              <a:avLst/>
              <a:gdLst/>
              <a:ahLst/>
              <a:cxnLst/>
              <a:rect l="l" t="t" r="r" b="b"/>
              <a:pathLst>
                <a:path w="882773" h="336039">
                  <a:moveTo>
                    <a:pt x="679573" y="0"/>
                  </a:moveTo>
                  <a:cubicBezTo>
                    <a:pt x="791798" y="0"/>
                    <a:pt x="882773" y="75225"/>
                    <a:pt x="882773" y="168020"/>
                  </a:cubicBezTo>
                  <a:cubicBezTo>
                    <a:pt x="882773" y="260814"/>
                    <a:pt x="791798" y="336039"/>
                    <a:pt x="679573" y="336039"/>
                  </a:cubicBezTo>
                  <a:lnTo>
                    <a:pt x="203200" y="336039"/>
                  </a:lnTo>
                  <a:cubicBezTo>
                    <a:pt x="90976" y="336039"/>
                    <a:pt x="0" y="260814"/>
                    <a:pt x="0" y="168020"/>
                  </a:cubicBezTo>
                  <a:cubicBezTo>
                    <a:pt x="0" y="752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CA8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61925"/>
              <a:ext cx="882773" cy="497964"/>
            </a:xfrm>
            <a:prstGeom prst="rect">
              <a:avLst/>
            </a:prstGeom>
          </p:spPr>
          <p:txBody>
            <a:bodyPr lIns="294903" tIns="294903" rIns="294903" bIns="294903" rtlCol="0" anchor="ctr"/>
            <a:lstStyle/>
            <a:p>
              <a:pPr algn="ctr">
                <a:lnSpc>
                  <a:spcPts val="121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307632"/>
            <a:ext cx="6052571" cy="4806022"/>
            <a:chOff x="0" y="0"/>
            <a:chExt cx="17493995" cy="138910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93996" cy="13891044"/>
            </a:xfrm>
            <a:custGeom>
              <a:avLst/>
              <a:gdLst/>
              <a:ahLst/>
              <a:cxnLst/>
              <a:rect l="l" t="t" r="r" b="b"/>
              <a:pathLst>
                <a:path w="17493996" h="13891044">
                  <a:moveTo>
                    <a:pt x="17493996" y="232681"/>
                  </a:moveTo>
                  <a:lnTo>
                    <a:pt x="17493996" y="13658363"/>
                  </a:lnTo>
                  <a:cubicBezTo>
                    <a:pt x="17493996" y="13786920"/>
                    <a:pt x="17306260" y="13891044"/>
                    <a:pt x="17074476" y="13891044"/>
                  </a:cubicBezTo>
                  <a:lnTo>
                    <a:pt x="419520" y="13891044"/>
                  </a:lnTo>
                  <a:cubicBezTo>
                    <a:pt x="187735" y="13891044"/>
                    <a:pt x="0" y="13786920"/>
                    <a:pt x="0" y="13658363"/>
                  </a:cubicBezTo>
                  <a:lnTo>
                    <a:pt x="0" y="232681"/>
                  </a:lnTo>
                  <a:cubicBezTo>
                    <a:pt x="0" y="104125"/>
                    <a:pt x="187735" y="0"/>
                    <a:pt x="419520" y="0"/>
                  </a:cubicBezTo>
                  <a:lnTo>
                    <a:pt x="17074476" y="0"/>
                  </a:lnTo>
                  <a:cubicBezTo>
                    <a:pt x="17306260" y="0"/>
                    <a:pt x="17493996" y="104125"/>
                    <a:pt x="17493996" y="232681"/>
                  </a:cubicBezTo>
                  <a:lnTo>
                    <a:pt x="0" y="0"/>
                  </a:lnTo>
                  <a:cubicBezTo>
                    <a:pt x="0" y="0"/>
                    <a:pt x="17493996" y="232681"/>
                    <a:pt x="17493996" y="232681"/>
                  </a:cubicBezTo>
                  <a:close/>
                </a:path>
              </a:pathLst>
            </a:custGeom>
            <a:blipFill>
              <a:blip r:embed="rId2"/>
              <a:stretch>
                <a:fillRect l="-609" r="-609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52571" y="1028700"/>
            <a:ext cx="6182858" cy="4850432"/>
            <a:chOff x="0" y="0"/>
            <a:chExt cx="17870571" cy="140194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870571" cy="14019405"/>
            </a:xfrm>
            <a:custGeom>
              <a:avLst/>
              <a:gdLst/>
              <a:ahLst/>
              <a:cxnLst/>
              <a:rect l="l" t="t" r="r" b="b"/>
              <a:pathLst>
                <a:path w="17870571" h="14019405">
                  <a:moveTo>
                    <a:pt x="17870571" y="234831"/>
                  </a:moveTo>
                  <a:lnTo>
                    <a:pt x="17870571" y="13784574"/>
                  </a:lnTo>
                  <a:cubicBezTo>
                    <a:pt x="17870571" y="13914318"/>
                    <a:pt x="17678795" y="14019405"/>
                    <a:pt x="17442021" y="14019405"/>
                  </a:cubicBezTo>
                  <a:lnTo>
                    <a:pt x="428551" y="14019405"/>
                  </a:lnTo>
                  <a:cubicBezTo>
                    <a:pt x="191777" y="14019405"/>
                    <a:pt x="0" y="13914318"/>
                    <a:pt x="0" y="13784574"/>
                  </a:cubicBezTo>
                  <a:lnTo>
                    <a:pt x="0" y="234831"/>
                  </a:lnTo>
                  <a:cubicBezTo>
                    <a:pt x="0" y="105087"/>
                    <a:pt x="191777" y="0"/>
                    <a:pt x="428551" y="0"/>
                  </a:cubicBezTo>
                  <a:lnTo>
                    <a:pt x="17442021" y="0"/>
                  </a:lnTo>
                  <a:cubicBezTo>
                    <a:pt x="17678795" y="0"/>
                    <a:pt x="17870571" y="105087"/>
                    <a:pt x="17870571" y="234831"/>
                  </a:cubicBezTo>
                  <a:lnTo>
                    <a:pt x="0" y="0"/>
                  </a:lnTo>
                  <a:cubicBezTo>
                    <a:pt x="0" y="0"/>
                    <a:pt x="17870571" y="234831"/>
                    <a:pt x="17870571" y="234831"/>
                  </a:cubicBezTo>
                  <a:close/>
                </a:path>
              </a:pathLst>
            </a:custGeom>
            <a:blipFill>
              <a:blip r:embed="rId3"/>
              <a:stretch>
                <a:fillRect t="-5535" b="-5535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35429" y="5307632"/>
            <a:ext cx="5994017" cy="4806022"/>
            <a:chOff x="0" y="0"/>
            <a:chExt cx="17324754" cy="138910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24755" cy="13891044"/>
            </a:xfrm>
            <a:custGeom>
              <a:avLst/>
              <a:gdLst/>
              <a:ahLst/>
              <a:cxnLst/>
              <a:rect l="l" t="t" r="r" b="b"/>
              <a:pathLst>
                <a:path w="17324755" h="13891044">
                  <a:moveTo>
                    <a:pt x="17324755" y="232681"/>
                  </a:moveTo>
                  <a:lnTo>
                    <a:pt x="17324755" y="13658363"/>
                  </a:lnTo>
                  <a:cubicBezTo>
                    <a:pt x="17324755" y="13786920"/>
                    <a:pt x="17138834" y="13891044"/>
                    <a:pt x="16909293" y="13891044"/>
                  </a:cubicBezTo>
                  <a:lnTo>
                    <a:pt x="415462" y="13891044"/>
                  </a:lnTo>
                  <a:cubicBezTo>
                    <a:pt x="185919" y="13891044"/>
                    <a:pt x="0" y="13786920"/>
                    <a:pt x="0" y="13658363"/>
                  </a:cubicBezTo>
                  <a:lnTo>
                    <a:pt x="0" y="232681"/>
                  </a:lnTo>
                  <a:cubicBezTo>
                    <a:pt x="0" y="104125"/>
                    <a:pt x="185919" y="0"/>
                    <a:pt x="415462" y="0"/>
                  </a:cubicBezTo>
                  <a:lnTo>
                    <a:pt x="16909293" y="0"/>
                  </a:lnTo>
                  <a:cubicBezTo>
                    <a:pt x="17138834" y="0"/>
                    <a:pt x="17324755" y="104125"/>
                    <a:pt x="17324755" y="232681"/>
                  </a:cubicBezTo>
                  <a:lnTo>
                    <a:pt x="0" y="0"/>
                  </a:lnTo>
                  <a:cubicBezTo>
                    <a:pt x="0" y="0"/>
                    <a:pt x="17324755" y="232681"/>
                    <a:pt x="17324755" y="232681"/>
                  </a:cubicBezTo>
                  <a:close/>
                </a:path>
              </a:pathLst>
            </a:custGeom>
            <a:blipFill>
              <a:blip r:embed="rId4"/>
              <a:stretch>
                <a:fillRect l="-310" r="-31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7473" y="1767378"/>
            <a:ext cx="4041137" cy="2816089"/>
            <a:chOff x="0" y="0"/>
            <a:chExt cx="1064332" cy="7416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4332" cy="741686"/>
            </a:xfrm>
            <a:custGeom>
              <a:avLst/>
              <a:gdLst/>
              <a:ahLst/>
              <a:cxnLst/>
              <a:rect l="l" t="t" r="r" b="b"/>
              <a:pathLst>
                <a:path w="1064332" h="741686">
                  <a:moveTo>
                    <a:pt x="861132" y="0"/>
                  </a:moveTo>
                  <a:cubicBezTo>
                    <a:pt x="973356" y="0"/>
                    <a:pt x="1064332" y="166032"/>
                    <a:pt x="1064332" y="370843"/>
                  </a:cubicBezTo>
                  <a:cubicBezTo>
                    <a:pt x="1064332" y="575654"/>
                    <a:pt x="973356" y="741686"/>
                    <a:pt x="861132" y="741686"/>
                  </a:cubicBezTo>
                  <a:lnTo>
                    <a:pt x="203200" y="741686"/>
                  </a:lnTo>
                  <a:cubicBezTo>
                    <a:pt x="90976" y="741686"/>
                    <a:pt x="0" y="575654"/>
                    <a:pt x="0" y="370843"/>
                  </a:cubicBezTo>
                  <a:cubicBezTo>
                    <a:pt x="0" y="16603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64332" cy="798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January had the highest signup count (~1,600); April saw the lowest (~200).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894117" y="122168"/>
            <a:ext cx="9910734" cy="8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Insights from EDA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220700" y="1723397"/>
            <a:ext cx="4159827" cy="2860070"/>
            <a:chOff x="0" y="0"/>
            <a:chExt cx="1095592" cy="7532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5592" cy="753270"/>
            </a:xfrm>
            <a:custGeom>
              <a:avLst/>
              <a:gdLst/>
              <a:ahLst/>
              <a:cxnLst/>
              <a:rect l="l" t="t" r="r" b="b"/>
              <a:pathLst>
                <a:path w="1095592" h="753270">
                  <a:moveTo>
                    <a:pt x="892392" y="0"/>
                  </a:moveTo>
                  <a:cubicBezTo>
                    <a:pt x="1004617" y="0"/>
                    <a:pt x="1095592" y="168625"/>
                    <a:pt x="1095592" y="376635"/>
                  </a:cubicBezTo>
                  <a:cubicBezTo>
                    <a:pt x="1095592" y="584644"/>
                    <a:pt x="1004617" y="753270"/>
                    <a:pt x="892392" y="753270"/>
                  </a:cubicBezTo>
                  <a:lnTo>
                    <a:pt x="203200" y="753270"/>
                  </a:lnTo>
                  <a:cubicBezTo>
                    <a:pt x="90976" y="753270"/>
                    <a:pt x="0" y="584644"/>
                    <a:pt x="0" y="376635"/>
                  </a:cubicBezTo>
                  <a:cubicBezTo>
                    <a:pt x="0" y="16862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95592" cy="800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• Long-duration opportunities (&gt;300 days) were linked to lower EngagementScores.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• Most learners cluster around low-to-moderate engagement; distribution is left-skewed.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16041" y="6427366"/>
            <a:ext cx="4142509" cy="2842752"/>
            <a:chOff x="0" y="0"/>
            <a:chExt cx="1091031" cy="7487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91031" cy="748708"/>
            </a:xfrm>
            <a:custGeom>
              <a:avLst/>
              <a:gdLst/>
              <a:ahLst/>
              <a:cxnLst/>
              <a:rect l="l" t="t" r="r" b="b"/>
              <a:pathLst>
                <a:path w="1091031" h="748708">
                  <a:moveTo>
                    <a:pt x="887831" y="0"/>
                  </a:moveTo>
                  <a:cubicBezTo>
                    <a:pt x="1000055" y="0"/>
                    <a:pt x="1091031" y="167604"/>
                    <a:pt x="1091031" y="374354"/>
                  </a:cubicBezTo>
                  <a:cubicBezTo>
                    <a:pt x="1091031" y="581104"/>
                    <a:pt x="1000055" y="748708"/>
                    <a:pt x="887831" y="748708"/>
                  </a:cubicBezTo>
                  <a:lnTo>
                    <a:pt x="203200" y="748708"/>
                  </a:lnTo>
                  <a:cubicBezTo>
                    <a:pt x="90976" y="748708"/>
                    <a:pt x="0" y="581104"/>
                    <a:pt x="0" y="374354"/>
                  </a:cubicBezTo>
                  <a:cubicBezTo>
                    <a:pt x="0" y="1676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091031" cy="796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• Signups midweek (Tuesday &amp; Wednesday) showed the highest median engagement.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• Weekend signups (Saturday/Sunday) had lower engagement and more outliers.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5672138"/>
            <a:chOff x="0" y="0"/>
            <a:chExt cx="1617892" cy="10035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7892" cy="1003599"/>
            </a:xfrm>
            <a:custGeom>
              <a:avLst/>
              <a:gdLst/>
              <a:ahLst/>
              <a:cxnLst/>
              <a:rect l="l" t="t" r="r" b="b"/>
              <a:pathLst>
                <a:path w="1617892" h="1003599">
                  <a:moveTo>
                    <a:pt x="0" y="0"/>
                  </a:moveTo>
                  <a:lnTo>
                    <a:pt x="1617892" y="0"/>
                  </a:lnTo>
                  <a:lnTo>
                    <a:pt x="1617892" y="1003599"/>
                  </a:lnTo>
                  <a:lnTo>
                    <a:pt x="0" y="1003599"/>
                  </a:lnTo>
                  <a:close/>
                </a:path>
              </a:pathLst>
            </a:custGeom>
            <a:blipFill>
              <a:blip r:embed="rId2"/>
              <a:stretch>
                <a:fillRect l="-4" r="-4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621726" y="7408376"/>
            <a:ext cx="504454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-1577599" y="-445554"/>
            <a:ext cx="3545681" cy="4713791"/>
            <a:chOff x="0" y="0"/>
            <a:chExt cx="4727574" cy="6285054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124370" y="1387321"/>
              <a:ext cx="4658462" cy="1773305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-54891" y="3145404"/>
              <a:ext cx="4627545" cy="1761536"/>
              <a:chOff x="0" y="0"/>
              <a:chExt cx="882773" cy="336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139079" tIns="139079" rIns="139079" bIns="139079" rtlCol="0" anchor="ctr"/>
              <a:lstStyle/>
              <a:p>
                <a:pPr marL="0" lvl="0" indent="0" algn="ctr">
                  <a:lnSpc>
                    <a:spcPts val="210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6819097" y="6794803"/>
            <a:ext cx="3326126" cy="4098467"/>
            <a:chOff x="0" y="0"/>
            <a:chExt cx="4434835" cy="5464623"/>
          </a:xfrm>
        </p:grpSpPr>
        <p:grpSp>
          <p:nvGrpSpPr>
            <p:cNvPr id="13" name="Group 13"/>
            <p:cNvGrpSpPr/>
            <p:nvPr/>
          </p:nvGrpSpPr>
          <p:grpSpPr>
            <a:xfrm rot="-2700000">
              <a:off x="423498" y="1208943"/>
              <a:ext cx="4059490" cy="1545299"/>
              <a:chOff x="0" y="0"/>
              <a:chExt cx="882773" cy="33603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60580" tIns="60580" rIns="60580" bIns="60580" rtlCol="0" anchor="ctr"/>
              <a:lstStyle/>
              <a:p>
                <a:pPr algn="ctr">
                  <a:lnSpc>
                    <a:spcPts val="2504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2700000">
              <a:off x="-48153" y="2710381"/>
              <a:ext cx="4059490" cy="1545299"/>
              <a:chOff x="0" y="0"/>
              <a:chExt cx="882773" cy="33603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60580" tIns="60580" rIns="60580" bIns="60580" rtlCol="0" anchor="ctr"/>
              <a:lstStyle/>
              <a:p>
                <a:pPr algn="ctr">
                  <a:lnSpc>
                    <a:spcPts val="2504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0" y="3157534"/>
            <a:ext cx="9144000" cy="7274540"/>
            <a:chOff x="0" y="0"/>
            <a:chExt cx="1617892" cy="12871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17892" cy="1287120"/>
            </a:xfrm>
            <a:custGeom>
              <a:avLst/>
              <a:gdLst/>
              <a:ahLst/>
              <a:cxnLst/>
              <a:rect l="l" t="t" r="r" b="b"/>
              <a:pathLst>
                <a:path w="1617892" h="1287120">
                  <a:moveTo>
                    <a:pt x="0" y="0"/>
                  </a:moveTo>
                  <a:lnTo>
                    <a:pt x="1617892" y="0"/>
                  </a:lnTo>
                  <a:lnTo>
                    <a:pt x="1617892" y="1287120"/>
                  </a:lnTo>
                  <a:lnTo>
                    <a:pt x="0" y="1287120"/>
                  </a:lnTo>
                  <a:close/>
                </a:path>
              </a:pathLst>
            </a:custGeom>
            <a:blipFill>
              <a:blip r:embed="rId3"/>
              <a:stretch>
                <a:fillRect l="-705" r="-705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968082" y="990939"/>
            <a:ext cx="5396032" cy="92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4"/>
              </a:lnSpc>
              <a:spcBef>
                <a:spcPct val="0"/>
              </a:spcBef>
            </a:pPr>
            <a:r>
              <a:rPr lang="en-US" sz="5388" b="1" i="1">
                <a:solidFill>
                  <a:srgbClr val="FFFFFF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Strategic Insights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63671" y="6058885"/>
            <a:ext cx="8504657" cy="319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sz="228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• Learners with EngagementScore &lt; 40 are ~3x more likely to churn.</a:t>
            </a:r>
          </a:p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sz="228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• Weekend signups (Sat/Sun) show higher dropout and lower engagement.</a:t>
            </a:r>
          </a:p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sz="228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• Support usage drops significantly after Week 1, reducing retention.</a:t>
            </a:r>
          </a:p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sz="228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• Long-duration programs (&gt;300 days) often lead to learner fatigue and dropout.</a:t>
            </a:r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5799" y="571499"/>
            <a:ext cx="10972800" cy="8839201"/>
            <a:chOff x="0" y="0"/>
            <a:chExt cx="14959400" cy="18433036"/>
          </a:xfrm>
        </p:grpSpPr>
        <p:grpSp>
          <p:nvGrpSpPr>
            <p:cNvPr id="3" name="Group 3"/>
            <p:cNvGrpSpPr/>
            <p:nvPr/>
          </p:nvGrpSpPr>
          <p:grpSpPr>
            <a:xfrm rot="-2700000">
              <a:off x="1428525" y="4077955"/>
              <a:ext cx="13693303" cy="5212537"/>
              <a:chOff x="0" y="0"/>
              <a:chExt cx="882773" cy="3360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161925"/>
                <a:ext cx="882773" cy="497964"/>
              </a:xfrm>
              <a:prstGeom prst="rect">
                <a:avLst/>
              </a:prstGeom>
            </p:spPr>
            <p:txBody>
              <a:bodyPr lIns="161253" tIns="161253" rIns="161253" bIns="161253" rtlCol="0" anchor="ctr"/>
              <a:lstStyle/>
              <a:p>
                <a:pPr algn="ctr">
                  <a:lnSpc>
                    <a:spcPts val="1219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2700000">
              <a:off x="-162428" y="9142544"/>
              <a:ext cx="13693303" cy="5212537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8192A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61925"/>
                <a:ext cx="882773" cy="497964"/>
              </a:xfrm>
              <a:prstGeom prst="rect">
                <a:avLst/>
              </a:prstGeom>
            </p:spPr>
            <p:txBody>
              <a:bodyPr lIns="161253" tIns="161253" rIns="161253" bIns="161253" rtlCol="0" anchor="ctr"/>
              <a:lstStyle/>
              <a:p>
                <a:pPr algn="ctr">
                  <a:lnSpc>
                    <a:spcPts val="12190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9809838" y="4869029"/>
            <a:ext cx="7720736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• Built and </a:t>
            </a:r>
            <a:r>
              <a:rPr lang="en-US" sz="3100" u="none" strike="noStrike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evaluated 5 classification models to predict student dropout.</a:t>
            </a:r>
          </a:p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endParaRPr lang="en-US" sz="3100" u="none" strike="noStrike">
              <a:solidFill>
                <a:srgbClr val="FFFFFF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 u="none" strike="noStrike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• Random Forest achieved 89% accuracy and 91% recall — best overall performer.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9128" y="7706668"/>
            <a:ext cx="772073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809838" y="2031389"/>
            <a:ext cx="7739608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9000" b="1" u="none" strike="noStrike" spc="-270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Predictive Modeling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15AD118-A36C-28A5-253E-327B56153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50445"/>
              </p:ext>
            </p:extLst>
          </p:nvPr>
        </p:nvGraphicFramePr>
        <p:xfrm>
          <a:off x="465883" y="1423848"/>
          <a:ext cx="8862585" cy="71486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2517">
                  <a:extLst>
                    <a:ext uri="{9D8B030D-6E8A-4147-A177-3AD203B41FA5}">
                      <a16:colId xmlns:a16="http://schemas.microsoft.com/office/drawing/2014/main" val="3878283219"/>
                    </a:ext>
                  </a:extLst>
                </a:gridCol>
                <a:gridCol w="1772517">
                  <a:extLst>
                    <a:ext uri="{9D8B030D-6E8A-4147-A177-3AD203B41FA5}">
                      <a16:colId xmlns:a16="http://schemas.microsoft.com/office/drawing/2014/main" val="2091255361"/>
                    </a:ext>
                  </a:extLst>
                </a:gridCol>
                <a:gridCol w="1772517">
                  <a:extLst>
                    <a:ext uri="{9D8B030D-6E8A-4147-A177-3AD203B41FA5}">
                      <a16:colId xmlns:a16="http://schemas.microsoft.com/office/drawing/2014/main" val="4284439204"/>
                    </a:ext>
                  </a:extLst>
                </a:gridCol>
                <a:gridCol w="1772517">
                  <a:extLst>
                    <a:ext uri="{9D8B030D-6E8A-4147-A177-3AD203B41FA5}">
                      <a16:colId xmlns:a16="http://schemas.microsoft.com/office/drawing/2014/main" val="651090580"/>
                    </a:ext>
                  </a:extLst>
                </a:gridCol>
                <a:gridCol w="1772517">
                  <a:extLst>
                    <a:ext uri="{9D8B030D-6E8A-4147-A177-3AD203B41FA5}">
                      <a16:colId xmlns:a16="http://schemas.microsoft.com/office/drawing/2014/main" val="48612097"/>
                    </a:ext>
                  </a:extLst>
                </a:gridCol>
              </a:tblGrid>
              <a:tr h="1191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>
                          <a:effectLst/>
                          <a:latin typeface="Amasis MT Pro Black" panose="020F0502020204030204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>
                          <a:effectLst/>
                          <a:latin typeface="Amasis MT Pro Black" panose="020F0502020204030204" pitchFamily="18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>
                          <a:effectLst/>
                          <a:latin typeface="Amasis MT Pro Black" panose="020F0502020204030204" pitchFamily="18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>
                          <a:effectLst/>
                          <a:latin typeface="Amasis MT Pro Black" panose="020F0502020204030204" pitchFamily="18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>
                          <a:effectLst/>
                          <a:latin typeface="Amasis MT Pro Black" panose="020F0502020204030204" pitchFamily="18" charset="0"/>
                        </a:rPr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838360"/>
                  </a:ext>
                </a:extLst>
              </a:tr>
              <a:tr h="1191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337042"/>
                  </a:ext>
                </a:extLst>
              </a:tr>
              <a:tr h="1191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91%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258221"/>
                  </a:ext>
                </a:extLst>
              </a:tr>
              <a:tr h="1191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91%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310692"/>
                  </a:ext>
                </a:extLst>
              </a:tr>
              <a:tr h="1191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Naive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913246"/>
                  </a:ext>
                </a:extLst>
              </a:tr>
              <a:tr h="1191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effectLst/>
                        </a:rPr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>
                          <a:effectLst/>
                        </a:rPr>
                        <a:t>0.88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62085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59912" y="4561898"/>
            <a:ext cx="8328088" cy="5725102"/>
          </a:xfrm>
          <a:custGeom>
            <a:avLst/>
            <a:gdLst/>
            <a:ahLst/>
            <a:cxnLst/>
            <a:rect l="l" t="t" r="r" b="b"/>
            <a:pathLst>
              <a:path w="8328088" h="5725102">
                <a:moveTo>
                  <a:pt x="0" y="0"/>
                </a:moveTo>
                <a:lnTo>
                  <a:pt x="8328088" y="0"/>
                </a:lnTo>
                <a:lnTo>
                  <a:pt x="8328088" y="5725102"/>
                </a:lnTo>
                <a:lnTo>
                  <a:pt x="0" y="5725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" b="-7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959912" cy="5938704"/>
          </a:xfrm>
          <a:custGeom>
            <a:avLst/>
            <a:gdLst/>
            <a:ahLst/>
            <a:cxnLst/>
            <a:rect l="l" t="t" r="r" b="b"/>
            <a:pathLst>
              <a:path w="9959912" h="5938704">
                <a:moveTo>
                  <a:pt x="0" y="0"/>
                </a:moveTo>
                <a:lnTo>
                  <a:pt x="9959912" y="0"/>
                </a:lnTo>
                <a:lnTo>
                  <a:pt x="9959912" y="5938704"/>
                </a:lnTo>
                <a:lnTo>
                  <a:pt x="0" y="5938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50059" y="2271143"/>
            <a:ext cx="7747795" cy="104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009">
                <a:solidFill>
                  <a:srgbClr val="FEFEFE"/>
                </a:solidFill>
                <a:latin typeface="HK Grotesk"/>
                <a:ea typeface="HK Grotesk"/>
                <a:cs typeface="HK Grotesk"/>
                <a:sym typeface="HK Grotesk"/>
              </a:rPr>
              <a:t>Longer opportunities and delayed engagement also correlated with higher churn.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9894" y="7367299"/>
            <a:ext cx="8364106" cy="101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  <a:spcBef>
                <a:spcPct val="0"/>
              </a:spcBef>
            </a:pPr>
            <a:r>
              <a:rPr lang="en-US" sz="2909">
                <a:solidFill>
                  <a:srgbClr val="FEFEFE"/>
                </a:solidFill>
                <a:latin typeface="HK Grotesk"/>
                <a:ea typeface="HK Grotesk"/>
                <a:cs typeface="HK Grotesk"/>
                <a:sym typeface="HK Grotesk"/>
              </a:rPr>
              <a:t>Top dropout predictors: Low EngagementScore, few assignment submissions, no forum usage.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31562" y="8629650"/>
            <a:ext cx="4273209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Flagged for stamina-related support due to long opportunity durations.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56739" y="-369800"/>
            <a:ext cx="7684039" cy="11026600"/>
            <a:chOff x="0" y="0"/>
            <a:chExt cx="1359574" cy="1950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9574" cy="1950990"/>
            </a:xfrm>
            <a:custGeom>
              <a:avLst/>
              <a:gdLst/>
              <a:ahLst/>
              <a:cxnLst/>
              <a:rect l="l" t="t" r="r" b="b"/>
              <a:pathLst>
                <a:path w="1359574" h="1950990">
                  <a:moveTo>
                    <a:pt x="0" y="0"/>
                  </a:moveTo>
                  <a:lnTo>
                    <a:pt x="1359574" y="0"/>
                  </a:lnTo>
                  <a:lnTo>
                    <a:pt x="1359574" y="1950990"/>
                  </a:lnTo>
                  <a:lnTo>
                    <a:pt x="0" y="1950990"/>
                  </a:lnTo>
                  <a:close/>
                </a:path>
              </a:pathLst>
            </a:custGeom>
            <a:blipFill>
              <a:blip r:embed="rId2"/>
              <a:stretch>
                <a:fillRect l="-46959" r="-46959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85486" y="722899"/>
            <a:ext cx="4423320" cy="1403498"/>
            <a:chOff x="0" y="0"/>
            <a:chExt cx="5897760" cy="187133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897760" cy="1871330"/>
              <a:chOff x="0" y="0"/>
              <a:chExt cx="1453045" cy="4610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453045" cy="461044"/>
              </a:xfrm>
              <a:custGeom>
                <a:avLst/>
                <a:gdLst/>
                <a:ahLst/>
                <a:cxnLst/>
                <a:rect l="l" t="t" r="r" b="b"/>
                <a:pathLst>
                  <a:path w="1453045" h="461044">
                    <a:moveTo>
                      <a:pt x="0" y="0"/>
                    </a:moveTo>
                    <a:lnTo>
                      <a:pt x="1453045" y="0"/>
                    </a:lnTo>
                    <a:lnTo>
                      <a:pt x="1453045" y="461044"/>
                    </a:lnTo>
                    <a:lnTo>
                      <a:pt x="0" y="46104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1453045" cy="508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52543" y="342139"/>
              <a:ext cx="5392674" cy="1082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34"/>
                </a:lnSpc>
                <a:spcBef>
                  <a:spcPct val="0"/>
                </a:spcBef>
              </a:pPr>
              <a:r>
                <a:rPr lang="en-US" sz="4810" spc="-288">
                  <a:solidFill>
                    <a:srgbClr val="2A387B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62.3 %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85486" y="6238913"/>
            <a:ext cx="4423320" cy="1403498"/>
            <a:chOff x="0" y="0"/>
            <a:chExt cx="5897760" cy="187133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897760" cy="1871330"/>
              <a:chOff x="0" y="0"/>
              <a:chExt cx="1453045" cy="46104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53045" cy="461044"/>
              </a:xfrm>
              <a:custGeom>
                <a:avLst/>
                <a:gdLst/>
                <a:ahLst/>
                <a:cxnLst/>
                <a:rect l="l" t="t" r="r" b="b"/>
                <a:pathLst>
                  <a:path w="1453045" h="461044">
                    <a:moveTo>
                      <a:pt x="0" y="0"/>
                    </a:moveTo>
                    <a:lnTo>
                      <a:pt x="1453045" y="0"/>
                    </a:lnTo>
                    <a:lnTo>
                      <a:pt x="1453045" y="461044"/>
                    </a:lnTo>
                    <a:lnTo>
                      <a:pt x="0" y="46104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453045" cy="508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52543" y="342139"/>
              <a:ext cx="5392674" cy="1082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34"/>
                </a:lnSpc>
                <a:spcBef>
                  <a:spcPct val="0"/>
                </a:spcBef>
              </a:pPr>
              <a:r>
                <a:rPr lang="en-US" sz="4810" spc="-288">
                  <a:solidFill>
                    <a:srgbClr val="2A387B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18 %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85486" y="8730065"/>
            <a:ext cx="4423320" cy="1403498"/>
            <a:chOff x="0" y="0"/>
            <a:chExt cx="5897760" cy="187133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5897760" cy="1871330"/>
              <a:chOff x="0" y="0"/>
              <a:chExt cx="1453045" cy="46104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53045" cy="461044"/>
              </a:xfrm>
              <a:custGeom>
                <a:avLst/>
                <a:gdLst/>
                <a:ahLst/>
                <a:cxnLst/>
                <a:rect l="l" t="t" r="r" b="b"/>
                <a:pathLst>
                  <a:path w="1453045" h="461044">
                    <a:moveTo>
                      <a:pt x="0" y="0"/>
                    </a:moveTo>
                    <a:lnTo>
                      <a:pt x="1453045" y="0"/>
                    </a:lnTo>
                    <a:lnTo>
                      <a:pt x="1453045" y="461044"/>
                    </a:lnTo>
                    <a:lnTo>
                      <a:pt x="0" y="46104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1453045" cy="508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3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52543" y="342139"/>
              <a:ext cx="5392674" cy="1082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34"/>
                </a:lnSpc>
                <a:spcBef>
                  <a:spcPct val="0"/>
                </a:spcBef>
              </a:pPr>
              <a:r>
                <a:rPr lang="en-US" sz="4810" spc="-288">
                  <a:solidFill>
                    <a:srgbClr val="2A387B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&lt; 1 %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07321" y="6188533"/>
            <a:ext cx="3326126" cy="4098467"/>
            <a:chOff x="0" y="0"/>
            <a:chExt cx="4434835" cy="5464623"/>
          </a:xfrm>
        </p:grpSpPr>
        <p:grpSp>
          <p:nvGrpSpPr>
            <p:cNvPr id="21" name="Group 21"/>
            <p:cNvGrpSpPr/>
            <p:nvPr/>
          </p:nvGrpSpPr>
          <p:grpSpPr>
            <a:xfrm rot="-2700000">
              <a:off x="423498" y="1208943"/>
              <a:ext cx="4059490" cy="1545299"/>
              <a:chOff x="0" y="0"/>
              <a:chExt cx="882773" cy="33603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0A46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60580" tIns="60580" rIns="60580" bIns="60580" rtlCol="0" anchor="ctr"/>
              <a:lstStyle/>
              <a:p>
                <a:pPr algn="ctr">
                  <a:lnSpc>
                    <a:spcPts val="2504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2700000">
              <a:off x="-48153" y="2710381"/>
              <a:ext cx="4059490" cy="1545299"/>
              <a:chOff x="0" y="0"/>
              <a:chExt cx="882773" cy="33603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60580" tIns="60580" rIns="60580" bIns="60580" rtlCol="0" anchor="ctr"/>
              <a:lstStyle/>
              <a:p>
                <a:pPr algn="ctr">
                  <a:lnSpc>
                    <a:spcPts val="2504"/>
                  </a:lnSpc>
                </a:pPr>
                <a:endParaRPr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2231562" y="586447"/>
            <a:ext cx="4901860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indicates the percentage of learners that fall under “Healthy – Monitor only” → no urgent action needed.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31562" y="6102462"/>
            <a:ext cx="4901860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percentage need motivational reminders based on delayed engagement or inactivity.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385486" y="3480906"/>
            <a:ext cx="4423320" cy="1403498"/>
            <a:chOff x="0" y="0"/>
            <a:chExt cx="5897760" cy="187133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5897760" cy="1871330"/>
              <a:chOff x="0" y="0"/>
              <a:chExt cx="1453045" cy="46104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53045" cy="461044"/>
              </a:xfrm>
              <a:custGeom>
                <a:avLst/>
                <a:gdLst/>
                <a:ahLst/>
                <a:cxnLst/>
                <a:rect l="l" t="t" r="r" b="b"/>
                <a:pathLst>
                  <a:path w="1453045" h="461044">
                    <a:moveTo>
                      <a:pt x="0" y="0"/>
                    </a:moveTo>
                    <a:lnTo>
                      <a:pt x="1453045" y="0"/>
                    </a:lnTo>
                    <a:lnTo>
                      <a:pt x="1453045" y="461044"/>
                    </a:lnTo>
                    <a:lnTo>
                      <a:pt x="0" y="46104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1453045" cy="5086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252543" y="342139"/>
              <a:ext cx="5392674" cy="1082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34"/>
                </a:lnSpc>
                <a:spcBef>
                  <a:spcPct val="0"/>
                </a:spcBef>
              </a:pPr>
              <a:r>
                <a:rPr lang="en-US" sz="4810" spc="-288">
                  <a:solidFill>
                    <a:srgbClr val="2A387B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19.6 %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129540" y="1610677"/>
            <a:ext cx="3268028" cy="2205990"/>
            <a:chOff x="0" y="0"/>
            <a:chExt cx="4357370" cy="2941320"/>
          </a:xfrm>
        </p:grpSpPr>
        <p:sp>
          <p:nvSpPr>
            <p:cNvPr id="35" name="Freeform 35"/>
            <p:cNvSpPr/>
            <p:nvPr/>
          </p:nvSpPr>
          <p:spPr>
            <a:xfrm>
              <a:off x="50800" y="39370"/>
              <a:ext cx="4255770" cy="2858770"/>
            </a:xfrm>
            <a:custGeom>
              <a:avLst/>
              <a:gdLst/>
              <a:ahLst/>
              <a:cxnLst/>
              <a:rect l="l" t="t" r="r" b="b"/>
              <a:pathLst>
                <a:path w="4255770" h="2858770">
                  <a:moveTo>
                    <a:pt x="0" y="1996440"/>
                  </a:moveTo>
                  <a:cubicBezTo>
                    <a:pt x="80010" y="1877060"/>
                    <a:pt x="130810" y="1924050"/>
                    <a:pt x="138430" y="1922780"/>
                  </a:cubicBezTo>
                  <a:cubicBezTo>
                    <a:pt x="139700" y="1922780"/>
                    <a:pt x="139700" y="1920240"/>
                    <a:pt x="140970" y="1920240"/>
                  </a:cubicBezTo>
                  <a:cubicBezTo>
                    <a:pt x="142240" y="1920240"/>
                    <a:pt x="140970" y="1922780"/>
                    <a:pt x="143510" y="1925320"/>
                  </a:cubicBezTo>
                  <a:cubicBezTo>
                    <a:pt x="148590" y="1930400"/>
                    <a:pt x="177800" y="1934210"/>
                    <a:pt x="190500" y="1948180"/>
                  </a:cubicBezTo>
                  <a:cubicBezTo>
                    <a:pt x="207010" y="1964690"/>
                    <a:pt x="217170" y="2000250"/>
                    <a:pt x="222250" y="2028190"/>
                  </a:cubicBezTo>
                  <a:cubicBezTo>
                    <a:pt x="227330" y="2054860"/>
                    <a:pt x="222250" y="2087880"/>
                    <a:pt x="223520" y="2110740"/>
                  </a:cubicBezTo>
                  <a:cubicBezTo>
                    <a:pt x="223520" y="2124710"/>
                    <a:pt x="220980" y="2137410"/>
                    <a:pt x="224790" y="2147570"/>
                  </a:cubicBezTo>
                  <a:cubicBezTo>
                    <a:pt x="227330" y="2156460"/>
                    <a:pt x="237490" y="2170430"/>
                    <a:pt x="242570" y="2169160"/>
                  </a:cubicBezTo>
                  <a:cubicBezTo>
                    <a:pt x="248920" y="2169160"/>
                    <a:pt x="259080" y="2132330"/>
                    <a:pt x="259080" y="2132330"/>
                  </a:cubicBezTo>
                  <a:cubicBezTo>
                    <a:pt x="259080" y="2132330"/>
                    <a:pt x="260350" y="2124710"/>
                    <a:pt x="261620" y="2122170"/>
                  </a:cubicBezTo>
                  <a:cubicBezTo>
                    <a:pt x="261620" y="2118360"/>
                    <a:pt x="262890" y="2112010"/>
                    <a:pt x="262890" y="2110740"/>
                  </a:cubicBezTo>
                  <a:cubicBezTo>
                    <a:pt x="262890" y="2110740"/>
                    <a:pt x="265430" y="2106930"/>
                    <a:pt x="265430" y="2104390"/>
                  </a:cubicBezTo>
                  <a:cubicBezTo>
                    <a:pt x="266700" y="2099310"/>
                    <a:pt x="261620" y="2090420"/>
                    <a:pt x="262890" y="2081530"/>
                  </a:cubicBezTo>
                  <a:cubicBezTo>
                    <a:pt x="265430" y="2063750"/>
                    <a:pt x="278130" y="2021840"/>
                    <a:pt x="294640" y="2010410"/>
                  </a:cubicBezTo>
                  <a:cubicBezTo>
                    <a:pt x="307340" y="2002790"/>
                    <a:pt x="336550" y="2014220"/>
                    <a:pt x="342900" y="2009140"/>
                  </a:cubicBezTo>
                  <a:cubicBezTo>
                    <a:pt x="346710" y="2007870"/>
                    <a:pt x="345440" y="2004060"/>
                    <a:pt x="346710" y="2001520"/>
                  </a:cubicBezTo>
                  <a:cubicBezTo>
                    <a:pt x="347980" y="1998980"/>
                    <a:pt x="350520" y="1992630"/>
                    <a:pt x="350520" y="1991360"/>
                  </a:cubicBezTo>
                  <a:cubicBezTo>
                    <a:pt x="350520" y="1991360"/>
                    <a:pt x="354330" y="1986280"/>
                    <a:pt x="355600" y="1985010"/>
                  </a:cubicBezTo>
                  <a:cubicBezTo>
                    <a:pt x="355600" y="1985010"/>
                    <a:pt x="355600" y="1983740"/>
                    <a:pt x="355600" y="1983740"/>
                  </a:cubicBezTo>
                  <a:cubicBezTo>
                    <a:pt x="355600" y="1983740"/>
                    <a:pt x="359410" y="1978660"/>
                    <a:pt x="361950" y="1974850"/>
                  </a:cubicBezTo>
                  <a:cubicBezTo>
                    <a:pt x="364490" y="1972310"/>
                    <a:pt x="368300" y="1967230"/>
                    <a:pt x="368300" y="1967230"/>
                  </a:cubicBezTo>
                  <a:cubicBezTo>
                    <a:pt x="368300" y="1967230"/>
                    <a:pt x="373380" y="1962150"/>
                    <a:pt x="375920" y="1959610"/>
                  </a:cubicBezTo>
                  <a:cubicBezTo>
                    <a:pt x="378460" y="1957070"/>
                    <a:pt x="384810" y="1953260"/>
                    <a:pt x="384810" y="1953260"/>
                  </a:cubicBezTo>
                  <a:cubicBezTo>
                    <a:pt x="384810" y="1953260"/>
                    <a:pt x="391160" y="1949450"/>
                    <a:pt x="393700" y="1948180"/>
                  </a:cubicBezTo>
                  <a:cubicBezTo>
                    <a:pt x="397510" y="1946910"/>
                    <a:pt x="403860" y="1943100"/>
                    <a:pt x="403860" y="1943100"/>
                  </a:cubicBezTo>
                  <a:cubicBezTo>
                    <a:pt x="403860" y="1943100"/>
                    <a:pt x="410210" y="1941830"/>
                    <a:pt x="414020" y="1940560"/>
                  </a:cubicBezTo>
                  <a:cubicBezTo>
                    <a:pt x="417830" y="1940560"/>
                    <a:pt x="424180" y="1938020"/>
                    <a:pt x="424180" y="1938020"/>
                  </a:cubicBezTo>
                  <a:cubicBezTo>
                    <a:pt x="424180" y="1938020"/>
                    <a:pt x="430530" y="1940560"/>
                    <a:pt x="434340" y="1938020"/>
                  </a:cubicBezTo>
                  <a:cubicBezTo>
                    <a:pt x="444500" y="1931670"/>
                    <a:pt x="452120" y="1878330"/>
                    <a:pt x="462280" y="1845310"/>
                  </a:cubicBezTo>
                  <a:cubicBezTo>
                    <a:pt x="473710" y="1808480"/>
                    <a:pt x="488950" y="1764030"/>
                    <a:pt x="500380" y="1724660"/>
                  </a:cubicBezTo>
                  <a:cubicBezTo>
                    <a:pt x="509270" y="1687830"/>
                    <a:pt x="518160" y="1656080"/>
                    <a:pt x="524510" y="1617980"/>
                  </a:cubicBezTo>
                  <a:cubicBezTo>
                    <a:pt x="532130" y="1577340"/>
                    <a:pt x="541020" y="1527810"/>
                    <a:pt x="543560" y="1489710"/>
                  </a:cubicBezTo>
                  <a:cubicBezTo>
                    <a:pt x="546100" y="1457960"/>
                    <a:pt x="547370" y="1432560"/>
                    <a:pt x="542290" y="1404620"/>
                  </a:cubicBezTo>
                  <a:cubicBezTo>
                    <a:pt x="538480" y="1376680"/>
                    <a:pt x="527050" y="1347470"/>
                    <a:pt x="516890" y="1319530"/>
                  </a:cubicBezTo>
                  <a:cubicBezTo>
                    <a:pt x="506730" y="1292860"/>
                    <a:pt x="495300" y="1268730"/>
                    <a:pt x="480060" y="1240790"/>
                  </a:cubicBezTo>
                  <a:cubicBezTo>
                    <a:pt x="461010" y="1207770"/>
                    <a:pt x="433070" y="1168400"/>
                    <a:pt x="412750" y="1135380"/>
                  </a:cubicBezTo>
                  <a:cubicBezTo>
                    <a:pt x="394970" y="1107440"/>
                    <a:pt x="377190" y="1082040"/>
                    <a:pt x="364490" y="1055370"/>
                  </a:cubicBezTo>
                  <a:cubicBezTo>
                    <a:pt x="351790" y="1032510"/>
                    <a:pt x="341630" y="990600"/>
                    <a:pt x="336550" y="989330"/>
                  </a:cubicBezTo>
                  <a:cubicBezTo>
                    <a:pt x="335280" y="989330"/>
                    <a:pt x="334010" y="989330"/>
                    <a:pt x="334010" y="990600"/>
                  </a:cubicBezTo>
                  <a:cubicBezTo>
                    <a:pt x="332740" y="991870"/>
                    <a:pt x="331470" y="994410"/>
                    <a:pt x="330200" y="996950"/>
                  </a:cubicBezTo>
                  <a:cubicBezTo>
                    <a:pt x="327660" y="999490"/>
                    <a:pt x="323850" y="1005840"/>
                    <a:pt x="323850" y="1005840"/>
                  </a:cubicBezTo>
                  <a:cubicBezTo>
                    <a:pt x="323850" y="1005840"/>
                    <a:pt x="318770" y="1010920"/>
                    <a:pt x="316230" y="1013460"/>
                  </a:cubicBezTo>
                  <a:cubicBezTo>
                    <a:pt x="313690" y="1016000"/>
                    <a:pt x="308610" y="1021080"/>
                    <a:pt x="308610" y="1021080"/>
                  </a:cubicBezTo>
                  <a:cubicBezTo>
                    <a:pt x="308610" y="1021080"/>
                    <a:pt x="302260" y="1023620"/>
                    <a:pt x="299720" y="1026160"/>
                  </a:cubicBezTo>
                  <a:cubicBezTo>
                    <a:pt x="295910" y="1027430"/>
                    <a:pt x="290830" y="1031240"/>
                    <a:pt x="289560" y="1031240"/>
                  </a:cubicBezTo>
                  <a:cubicBezTo>
                    <a:pt x="289560" y="1031240"/>
                    <a:pt x="283210" y="1033780"/>
                    <a:pt x="279400" y="1035050"/>
                  </a:cubicBezTo>
                  <a:cubicBezTo>
                    <a:pt x="276860" y="1035050"/>
                    <a:pt x="269240" y="1037590"/>
                    <a:pt x="269240" y="1037590"/>
                  </a:cubicBezTo>
                  <a:cubicBezTo>
                    <a:pt x="269240" y="1037590"/>
                    <a:pt x="261620" y="1037590"/>
                    <a:pt x="259080" y="1037590"/>
                  </a:cubicBezTo>
                  <a:cubicBezTo>
                    <a:pt x="255270" y="1037590"/>
                    <a:pt x="247650" y="1038860"/>
                    <a:pt x="247650" y="1038860"/>
                  </a:cubicBezTo>
                  <a:cubicBezTo>
                    <a:pt x="247650" y="1038860"/>
                    <a:pt x="241300" y="1037590"/>
                    <a:pt x="237490" y="1036320"/>
                  </a:cubicBezTo>
                  <a:cubicBezTo>
                    <a:pt x="233680" y="1036320"/>
                    <a:pt x="227330" y="1033780"/>
                    <a:pt x="227330" y="1033780"/>
                  </a:cubicBezTo>
                  <a:cubicBezTo>
                    <a:pt x="226060" y="1033780"/>
                    <a:pt x="219710" y="1031240"/>
                    <a:pt x="217170" y="1029970"/>
                  </a:cubicBezTo>
                  <a:cubicBezTo>
                    <a:pt x="213360" y="1028700"/>
                    <a:pt x="207010" y="1024890"/>
                    <a:pt x="207010" y="1024890"/>
                  </a:cubicBezTo>
                  <a:cubicBezTo>
                    <a:pt x="207010" y="1024890"/>
                    <a:pt x="201930" y="1021080"/>
                    <a:pt x="199390" y="1018540"/>
                  </a:cubicBezTo>
                  <a:cubicBezTo>
                    <a:pt x="195580" y="1016000"/>
                    <a:pt x="190500" y="1012190"/>
                    <a:pt x="190500" y="1012190"/>
                  </a:cubicBezTo>
                  <a:cubicBezTo>
                    <a:pt x="190500" y="1010920"/>
                    <a:pt x="186690" y="1005840"/>
                    <a:pt x="184150" y="1003300"/>
                  </a:cubicBezTo>
                  <a:cubicBezTo>
                    <a:pt x="181610" y="1000760"/>
                    <a:pt x="177800" y="994410"/>
                    <a:pt x="177800" y="994410"/>
                  </a:cubicBezTo>
                  <a:cubicBezTo>
                    <a:pt x="177800" y="994410"/>
                    <a:pt x="173990" y="988060"/>
                    <a:pt x="172720" y="984250"/>
                  </a:cubicBezTo>
                  <a:cubicBezTo>
                    <a:pt x="171450" y="981710"/>
                    <a:pt x="168910" y="975360"/>
                    <a:pt x="168910" y="974090"/>
                  </a:cubicBezTo>
                  <a:cubicBezTo>
                    <a:pt x="168910" y="974090"/>
                    <a:pt x="167640" y="967740"/>
                    <a:pt x="167640" y="963930"/>
                  </a:cubicBezTo>
                  <a:cubicBezTo>
                    <a:pt x="166370" y="960120"/>
                    <a:pt x="165100" y="953770"/>
                    <a:pt x="165100" y="953770"/>
                  </a:cubicBezTo>
                  <a:cubicBezTo>
                    <a:pt x="165100" y="952500"/>
                    <a:pt x="123190" y="922020"/>
                    <a:pt x="109220" y="899160"/>
                  </a:cubicBezTo>
                  <a:cubicBezTo>
                    <a:pt x="93980" y="873760"/>
                    <a:pt x="85090" y="828040"/>
                    <a:pt x="81280" y="807720"/>
                  </a:cubicBezTo>
                  <a:cubicBezTo>
                    <a:pt x="78740" y="796290"/>
                    <a:pt x="80010" y="788670"/>
                    <a:pt x="78740" y="781050"/>
                  </a:cubicBezTo>
                  <a:cubicBezTo>
                    <a:pt x="78740" y="777240"/>
                    <a:pt x="78740" y="774700"/>
                    <a:pt x="78740" y="770890"/>
                  </a:cubicBezTo>
                  <a:cubicBezTo>
                    <a:pt x="78740" y="767080"/>
                    <a:pt x="78740" y="760730"/>
                    <a:pt x="78740" y="759460"/>
                  </a:cubicBezTo>
                  <a:cubicBezTo>
                    <a:pt x="78740" y="759460"/>
                    <a:pt x="81280" y="753110"/>
                    <a:pt x="81280" y="749300"/>
                  </a:cubicBezTo>
                  <a:cubicBezTo>
                    <a:pt x="82550" y="745490"/>
                    <a:pt x="83820" y="739140"/>
                    <a:pt x="83820" y="739140"/>
                  </a:cubicBezTo>
                  <a:cubicBezTo>
                    <a:pt x="83820" y="739140"/>
                    <a:pt x="87630" y="732790"/>
                    <a:pt x="88900" y="728980"/>
                  </a:cubicBezTo>
                  <a:cubicBezTo>
                    <a:pt x="90170" y="726440"/>
                    <a:pt x="93980" y="720090"/>
                    <a:pt x="93980" y="720090"/>
                  </a:cubicBezTo>
                  <a:cubicBezTo>
                    <a:pt x="93980" y="720090"/>
                    <a:pt x="99060" y="715010"/>
                    <a:pt x="100330" y="711200"/>
                  </a:cubicBezTo>
                  <a:cubicBezTo>
                    <a:pt x="102870" y="708660"/>
                    <a:pt x="107950" y="703580"/>
                    <a:pt x="107950" y="703580"/>
                  </a:cubicBezTo>
                  <a:cubicBezTo>
                    <a:pt x="107950" y="703580"/>
                    <a:pt x="114300" y="699770"/>
                    <a:pt x="116840" y="697230"/>
                  </a:cubicBezTo>
                  <a:cubicBezTo>
                    <a:pt x="119380" y="695960"/>
                    <a:pt x="125730" y="690880"/>
                    <a:pt x="125730" y="690880"/>
                  </a:cubicBezTo>
                  <a:cubicBezTo>
                    <a:pt x="125730" y="690880"/>
                    <a:pt x="132080" y="688340"/>
                    <a:pt x="135890" y="687070"/>
                  </a:cubicBezTo>
                  <a:cubicBezTo>
                    <a:pt x="138430" y="685800"/>
                    <a:pt x="144780" y="683260"/>
                    <a:pt x="146050" y="683260"/>
                  </a:cubicBezTo>
                  <a:cubicBezTo>
                    <a:pt x="146050" y="683260"/>
                    <a:pt x="152400" y="681990"/>
                    <a:pt x="156210" y="681990"/>
                  </a:cubicBezTo>
                  <a:cubicBezTo>
                    <a:pt x="160020" y="681990"/>
                    <a:pt x="166370" y="680720"/>
                    <a:pt x="166370" y="680720"/>
                  </a:cubicBezTo>
                  <a:cubicBezTo>
                    <a:pt x="166370" y="680720"/>
                    <a:pt x="173990" y="680720"/>
                    <a:pt x="177800" y="681990"/>
                  </a:cubicBezTo>
                  <a:cubicBezTo>
                    <a:pt x="181610" y="681990"/>
                    <a:pt x="187960" y="683260"/>
                    <a:pt x="187960" y="683260"/>
                  </a:cubicBezTo>
                  <a:cubicBezTo>
                    <a:pt x="187960" y="683260"/>
                    <a:pt x="194310" y="685800"/>
                    <a:pt x="198120" y="687070"/>
                  </a:cubicBezTo>
                  <a:cubicBezTo>
                    <a:pt x="201930" y="688340"/>
                    <a:pt x="208280" y="690880"/>
                    <a:pt x="208280" y="690880"/>
                  </a:cubicBezTo>
                  <a:cubicBezTo>
                    <a:pt x="208280" y="690880"/>
                    <a:pt x="215900" y="695960"/>
                    <a:pt x="217170" y="695960"/>
                  </a:cubicBezTo>
                  <a:cubicBezTo>
                    <a:pt x="217170" y="695960"/>
                    <a:pt x="217170" y="697230"/>
                    <a:pt x="217170" y="697230"/>
                  </a:cubicBezTo>
                  <a:cubicBezTo>
                    <a:pt x="217170" y="697230"/>
                    <a:pt x="217170" y="695960"/>
                    <a:pt x="217170" y="695960"/>
                  </a:cubicBezTo>
                  <a:cubicBezTo>
                    <a:pt x="217170" y="695960"/>
                    <a:pt x="214630" y="690880"/>
                    <a:pt x="213360" y="687070"/>
                  </a:cubicBezTo>
                  <a:cubicBezTo>
                    <a:pt x="210820" y="684530"/>
                    <a:pt x="208280" y="678180"/>
                    <a:pt x="208280" y="678180"/>
                  </a:cubicBezTo>
                  <a:cubicBezTo>
                    <a:pt x="208280" y="678180"/>
                    <a:pt x="205740" y="671830"/>
                    <a:pt x="205740" y="668020"/>
                  </a:cubicBezTo>
                  <a:cubicBezTo>
                    <a:pt x="204470" y="664210"/>
                    <a:pt x="203200" y="657860"/>
                    <a:pt x="203200" y="657860"/>
                  </a:cubicBezTo>
                  <a:cubicBezTo>
                    <a:pt x="203200" y="657860"/>
                    <a:pt x="203200" y="650240"/>
                    <a:pt x="203200" y="647700"/>
                  </a:cubicBezTo>
                  <a:cubicBezTo>
                    <a:pt x="203200" y="643890"/>
                    <a:pt x="203200" y="637540"/>
                    <a:pt x="203200" y="637540"/>
                  </a:cubicBezTo>
                  <a:cubicBezTo>
                    <a:pt x="203200" y="636270"/>
                    <a:pt x="204470" y="629920"/>
                    <a:pt x="205740" y="627380"/>
                  </a:cubicBezTo>
                  <a:cubicBezTo>
                    <a:pt x="207010" y="623570"/>
                    <a:pt x="208280" y="617220"/>
                    <a:pt x="208280" y="617220"/>
                  </a:cubicBezTo>
                  <a:cubicBezTo>
                    <a:pt x="208280" y="615950"/>
                    <a:pt x="210820" y="610870"/>
                    <a:pt x="213360" y="607060"/>
                  </a:cubicBezTo>
                  <a:cubicBezTo>
                    <a:pt x="214630" y="604520"/>
                    <a:pt x="218440" y="598170"/>
                    <a:pt x="218440" y="598170"/>
                  </a:cubicBezTo>
                  <a:cubicBezTo>
                    <a:pt x="218440" y="598170"/>
                    <a:pt x="222250" y="593090"/>
                    <a:pt x="224790" y="590550"/>
                  </a:cubicBezTo>
                  <a:cubicBezTo>
                    <a:pt x="227330" y="588010"/>
                    <a:pt x="231140" y="582930"/>
                    <a:pt x="232410" y="582930"/>
                  </a:cubicBezTo>
                  <a:cubicBezTo>
                    <a:pt x="232410" y="582930"/>
                    <a:pt x="237490" y="579120"/>
                    <a:pt x="240030" y="576580"/>
                  </a:cubicBezTo>
                  <a:cubicBezTo>
                    <a:pt x="243840" y="575310"/>
                    <a:pt x="248920" y="571500"/>
                    <a:pt x="248920" y="571500"/>
                  </a:cubicBezTo>
                  <a:cubicBezTo>
                    <a:pt x="248920" y="571500"/>
                    <a:pt x="255270" y="568960"/>
                    <a:pt x="259080" y="567690"/>
                  </a:cubicBezTo>
                  <a:cubicBezTo>
                    <a:pt x="261620" y="566420"/>
                    <a:pt x="267970" y="563880"/>
                    <a:pt x="267970" y="563880"/>
                  </a:cubicBezTo>
                  <a:cubicBezTo>
                    <a:pt x="269240" y="563880"/>
                    <a:pt x="275590" y="562610"/>
                    <a:pt x="279400" y="562610"/>
                  </a:cubicBezTo>
                  <a:cubicBezTo>
                    <a:pt x="281940" y="562610"/>
                    <a:pt x="289560" y="561340"/>
                    <a:pt x="289560" y="561340"/>
                  </a:cubicBezTo>
                  <a:cubicBezTo>
                    <a:pt x="289560" y="561340"/>
                    <a:pt x="321310" y="561340"/>
                    <a:pt x="341630" y="561340"/>
                  </a:cubicBezTo>
                  <a:cubicBezTo>
                    <a:pt x="367030" y="562610"/>
                    <a:pt x="398780" y="560070"/>
                    <a:pt x="427990" y="563880"/>
                  </a:cubicBezTo>
                  <a:cubicBezTo>
                    <a:pt x="461010" y="568960"/>
                    <a:pt x="504190" y="580390"/>
                    <a:pt x="530860" y="590550"/>
                  </a:cubicBezTo>
                  <a:cubicBezTo>
                    <a:pt x="548640" y="596900"/>
                    <a:pt x="565150" y="609600"/>
                    <a:pt x="575310" y="612140"/>
                  </a:cubicBezTo>
                  <a:cubicBezTo>
                    <a:pt x="580390" y="613410"/>
                    <a:pt x="581660" y="612140"/>
                    <a:pt x="586740" y="612140"/>
                  </a:cubicBezTo>
                  <a:cubicBezTo>
                    <a:pt x="600710" y="614680"/>
                    <a:pt x="636270" y="627380"/>
                    <a:pt x="662940" y="631190"/>
                  </a:cubicBezTo>
                  <a:cubicBezTo>
                    <a:pt x="694690" y="636270"/>
                    <a:pt x="739140" y="637540"/>
                    <a:pt x="764540" y="638810"/>
                  </a:cubicBezTo>
                  <a:cubicBezTo>
                    <a:pt x="782320" y="640080"/>
                    <a:pt x="805180" y="640080"/>
                    <a:pt x="806450" y="640080"/>
                  </a:cubicBezTo>
                  <a:cubicBezTo>
                    <a:pt x="810260" y="640080"/>
                    <a:pt x="871220" y="642620"/>
                    <a:pt x="905510" y="640080"/>
                  </a:cubicBezTo>
                  <a:cubicBezTo>
                    <a:pt x="939800" y="637540"/>
                    <a:pt x="974090" y="628650"/>
                    <a:pt x="1010920" y="622300"/>
                  </a:cubicBezTo>
                  <a:cubicBezTo>
                    <a:pt x="1051560" y="614680"/>
                    <a:pt x="1101090" y="601980"/>
                    <a:pt x="1137920" y="598170"/>
                  </a:cubicBezTo>
                  <a:cubicBezTo>
                    <a:pt x="1167130" y="594360"/>
                    <a:pt x="1188720" y="596900"/>
                    <a:pt x="1217930" y="595630"/>
                  </a:cubicBezTo>
                  <a:cubicBezTo>
                    <a:pt x="1253490" y="591820"/>
                    <a:pt x="1294130" y="584200"/>
                    <a:pt x="1336040" y="580390"/>
                  </a:cubicBezTo>
                  <a:cubicBezTo>
                    <a:pt x="1380490" y="576580"/>
                    <a:pt x="1437640" y="571500"/>
                    <a:pt x="1478280" y="570230"/>
                  </a:cubicBezTo>
                  <a:cubicBezTo>
                    <a:pt x="1508760" y="567690"/>
                    <a:pt x="1532890" y="567690"/>
                    <a:pt x="1559560" y="567690"/>
                  </a:cubicBezTo>
                  <a:cubicBezTo>
                    <a:pt x="1584960" y="566420"/>
                    <a:pt x="1610360" y="570230"/>
                    <a:pt x="1637030" y="566420"/>
                  </a:cubicBezTo>
                  <a:cubicBezTo>
                    <a:pt x="1667510" y="562610"/>
                    <a:pt x="1699260" y="554990"/>
                    <a:pt x="1732280" y="543560"/>
                  </a:cubicBezTo>
                  <a:cubicBezTo>
                    <a:pt x="1770380" y="530860"/>
                    <a:pt x="1813560" y="501650"/>
                    <a:pt x="1851660" y="491490"/>
                  </a:cubicBezTo>
                  <a:cubicBezTo>
                    <a:pt x="1885950" y="483870"/>
                    <a:pt x="1932940" y="488950"/>
                    <a:pt x="1950720" y="486410"/>
                  </a:cubicBezTo>
                  <a:cubicBezTo>
                    <a:pt x="1957070" y="486410"/>
                    <a:pt x="1960880" y="487680"/>
                    <a:pt x="1964690" y="483870"/>
                  </a:cubicBezTo>
                  <a:cubicBezTo>
                    <a:pt x="1974850" y="474980"/>
                    <a:pt x="1978660" y="444500"/>
                    <a:pt x="1988820" y="420370"/>
                  </a:cubicBezTo>
                  <a:cubicBezTo>
                    <a:pt x="2001520" y="386080"/>
                    <a:pt x="2020570" y="335280"/>
                    <a:pt x="2038350" y="298450"/>
                  </a:cubicBezTo>
                  <a:cubicBezTo>
                    <a:pt x="2054860" y="266700"/>
                    <a:pt x="2072640" y="241300"/>
                    <a:pt x="2092960" y="210820"/>
                  </a:cubicBezTo>
                  <a:cubicBezTo>
                    <a:pt x="2114550" y="176530"/>
                    <a:pt x="2137410" y="137160"/>
                    <a:pt x="2164080" y="104140"/>
                  </a:cubicBezTo>
                  <a:cubicBezTo>
                    <a:pt x="2192020" y="69850"/>
                    <a:pt x="2221230" y="24130"/>
                    <a:pt x="2255520" y="11430"/>
                  </a:cubicBezTo>
                  <a:cubicBezTo>
                    <a:pt x="2283460" y="0"/>
                    <a:pt x="2321560" y="3810"/>
                    <a:pt x="2348230" y="17780"/>
                  </a:cubicBezTo>
                  <a:cubicBezTo>
                    <a:pt x="2374900" y="31750"/>
                    <a:pt x="2402840" y="69850"/>
                    <a:pt x="2414270" y="100330"/>
                  </a:cubicBezTo>
                  <a:cubicBezTo>
                    <a:pt x="2424430" y="127000"/>
                    <a:pt x="2418080" y="160020"/>
                    <a:pt x="2419350" y="189230"/>
                  </a:cubicBezTo>
                  <a:cubicBezTo>
                    <a:pt x="2420620" y="215900"/>
                    <a:pt x="2419350" y="240030"/>
                    <a:pt x="2419350" y="267970"/>
                  </a:cubicBezTo>
                  <a:cubicBezTo>
                    <a:pt x="2419350" y="298450"/>
                    <a:pt x="2418080" y="334010"/>
                    <a:pt x="2419350" y="365760"/>
                  </a:cubicBezTo>
                  <a:cubicBezTo>
                    <a:pt x="2421890" y="397510"/>
                    <a:pt x="2423160" y="427990"/>
                    <a:pt x="2430780" y="458470"/>
                  </a:cubicBezTo>
                  <a:cubicBezTo>
                    <a:pt x="2437130" y="490220"/>
                    <a:pt x="2453640" y="543560"/>
                    <a:pt x="2461260" y="552450"/>
                  </a:cubicBezTo>
                  <a:cubicBezTo>
                    <a:pt x="2462530" y="554990"/>
                    <a:pt x="2463800" y="553720"/>
                    <a:pt x="2466340" y="554990"/>
                  </a:cubicBezTo>
                  <a:cubicBezTo>
                    <a:pt x="2472690" y="561340"/>
                    <a:pt x="2481580" y="600710"/>
                    <a:pt x="2496820" y="605790"/>
                  </a:cubicBezTo>
                  <a:cubicBezTo>
                    <a:pt x="2512060" y="612140"/>
                    <a:pt x="2533650" y="593090"/>
                    <a:pt x="2556510" y="591820"/>
                  </a:cubicBezTo>
                  <a:cubicBezTo>
                    <a:pt x="2583180" y="590550"/>
                    <a:pt x="2618740" y="605790"/>
                    <a:pt x="2646680" y="603250"/>
                  </a:cubicBezTo>
                  <a:cubicBezTo>
                    <a:pt x="2673350" y="600710"/>
                    <a:pt x="2696210" y="588010"/>
                    <a:pt x="2721610" y="576580"/>
                  </a:cubicBezTo>
                  <a:cubicBezTo>
                    <a:pt x="2748280" y="563880"/>
                    <a:pt x="2772410" y="538480"/>
                    <a:pt x="2801620" y="529590"/>
                  </a:cubicBezTo>
                  <a:cubicBezTo>
                    <a:pt x="2834640" y="520700"/>
                    <a:pt x="2876550" y="532130"/>
                    <a:pt x="2909570" y="523240"/>
                  </a:cubicBezTo>
                  <a:cubicBezTo>
                    <a:pt x="2940050" y="515620"/>
                    <a:pt x="2970530" y="490220"/>
                    <a:pt x="2997200" y="485140"/>
                  </a:cubicBezTo>
                  <a:cubicBezTo>
                    <a:pt x="3018790" y="480060"/>
                    <a:pt x="3036570" y="491490"/>
                    <a:pt x="3056890" y="485140"/>
                  </a:cubicBezTo>
                  <a:cubicBezTo>
                    <a:pt x="3079750" y="478790"/>
                    <a:pt x="3101340" y="457200"/>
                    <a:pt x="3124200" y="444500"/>
                  </a:cubicBezTo>
                  <a:cubicBezTo>
                    <a:pt x="3148330" y="433070"/>
                    <a:pt x="3175000" y="422910"/>
                    <a:pt x="3201670" y="414020"/>
                  </a:cubicBezTo>
                  <a:cubicBezTo>
                    <a:pt x="3228340" y="406400"/>
                    <a:pt x="3253740" y="400050"/>
                    <a:pt x="3284220" y="393700"/>
                  </a:cubicBezTo>
                  <a:cubicBezTo>
                    <a:pt x="3319780" y="384810"/>
                    <a:pt x="3364230" y="373380"/>
                    <a:pt x="3399790" y="368300"/>
                  </a:cubicBezTo>
                  <a:cubicBezTo>
                    <a:pt x="3430270" y="363220"/>
                    <a:pt x="3455670" y="363220"/>
                    <a:pt x="3484880" y="361950"/>
                  </a:cubicBezTo>
                  <a:cubicBezTo>
                    <a:pt x="3517900" y="360680"/>
                    <a:pt x="3553460" y="361950"/>
                    <a:pt x="3585210" y="360680"/>
                  </a:cubicBezTo>
                  <a:cubicBezTo>
                    <a:pt x="3615690" y="360680"/>
                    <a:pt x="3643630" y="360680"/>
                    <a:pt x="3672840" y="360680"/>
                  </a:cubicBezTo>
                  <a:cubicBezTo>
                    <a:pt x="3702050" y="360680"/>
                    <a:pt x="3757930" y="359410"/>
                    <a:pt x="3757930" y="359410"/>
                  </a:cubicBezTo>
                  <a:cubicBezTo>
                    <a:pt x="3757930" y="359410"/>
                    <a:pt x="3764280" y="360680"/>
                    <a:pt x="3768090" y="360680"/>
                  </a:cubicBezTo>
                  <a:cubicBezTo>
                    <a:pt x="3770630" y="360680"/>
                    <a:pt x="3776980" y="361950"/>
                    <a:pt x="3776980" y="361950"/>
                  </a:cubicBezTo>
                  <a:cubicBezTo>
                    <a:pt x="3776980" y="361950"/>
                    <a:pt x="3783330" y="364490"/>
                    <a:pt x="3787140" y="365760"/>
                  </a:cubicBezTo>
                  <a:cubicBezTo>
                    <a:pt x="3789680" y="367030"/>
                    <a:pt x="3796030" y="368300"/>
                    <a:pt x="3796030" y="368300"/>
                  </a:cubicBezTo>
                  <a:cubicBezTo>
                    <a:pt x="3796030" y="368300"/>
                    <a:pt x="3801110" y="372110"/>
                    <a:pt x="3803650" y="374650"/>
                  </a:cubicBezTo>
                  <a:cubicBezTo>
                    <a:pt x="3806190" y="375920"/>
                    <a:pt x="3811270" y="379730"/>
                    <a:pt x="3812540" y="379730"/>
                  </a:cubicBezTo>
                  <a:cubicBezTo>
                    <a:pt x="3812540" y="379730"/>
                    <a:pt x="3816350" y="384810"/>
                    <a:pt x="3818890" y="387350"/>
                  </a:cubicBezTo>
                  <a:cubicBezTo>
                    <a:pt x="3820160" y="389890"/>
                    <a:pt x="3825240" y="394970"/>
                    <a:pt x="3825240" y="394970"/>
                  </a:cubicBezTo>
                  <a:cubicBezTo>
                    <a:pt x="3825240" y="394970"/>
                    <a:pt x="3827780" y="400050"/>
                    <a:pt x="3830320" y="403860"/>
                  </a:cubicBezTo>
                  <a:cubicBezTo>
                    <a:pt x="3831590" y="406400"/>
                    <a:pt x="3834130" y="411480"/>
                    <a:pt x="3834130" y="412750"/>
                  </a:cubicBezTo>
                  <a:cubicBezTo>
                    <a:pt x="3834130" y="412750"/>
                    <a:pt x="3835400" y="419100"/>
                    <a:pt x="3836670" y="421640"/>
                  </a:cubicBezTo>
                  <a:cubicBezTo>
                    <a:pt x="3837940" y="425450"/>
                    <a:pt x="3839210" y="431800"/>
                    <a:pt x="3839210" y="431800"/>
                  </a:cubicBezTo>
                  <a:cubicBezTo>
                    <a:pt x="3839210" y="431800"/>
                    <a:pt x="3839210" y="438150"/>
                    <a:pt x="3839210" y="440690"/>
                  </a:cubicBezTo>
                  <a:cubicBezTo>
                    <a:pt x="3839210" y="444500"/>
                    <a:pt x="3839210" y="450850"/>
                    <a:pt x="3839210" y="450850"/>
                  </a:cubicBezTo>
                  <a:cubicBezTo>
                    <a:pt x="3839210" y="450850"/>
                    <a:pt x="3837940" y="457200"/>
                    <a:pt x="3836670" y="461010"/>
                  </a:cubicBezTo>
                  <a:cubicBezTo>
                    <a:pt x="3835400" y="463550"/>
                    <a:pt x="3834130" y="469900"/>
                    <a:pt x="3834130" y="469900"/>
                  </a:cubicBezTo>
                  <a:cubicBezTo>
                    <a:pt x="3834130" y="469900"/>
                    <a:pt x="3831590" y="476250"/>
                    <a:pt x="3830320" y="478790"/>
                  </a:cubicBezTo>
                  <a:cubicBezTo>
                    <a:pt x="3827780" y="482600"/>
                    <a:pt x="3825240" y="487680"/>
                    <a:pt x="3825240" y="487680"/>
                  </a:cubicBezTo>
                  <a:cubicBezTo>
                    <a:pt x="3825240" y="487680"/>
                    <a:pt x="3820160" y="492760"/>
                    <a:pt x="3818890" y="495300"/>
                  </a:cubicBezTo>
                  <a:cubicBezTo>
                    <a:pt x="3816350" y="497840"/>
                    <a:pt x="3812540" y="502920"/>
                    <a:pt x="3812540" y="502920"/>
                  </a:cubicBezTo>
                  <a:cubicBezTo>
                    <a:pt x="3812540" y="502920"/>
                    <a:pt x="3806190" y="506730"/>
                    <a:pt x="3803650" y="508000"/>
                  </a:cubicBezTo>
                  <a:cubicBezTo>
                    <a:pt x="3801110" y="510540"/>
                    <a:pt x="3796030" y="514350"/>
                    <a:pt x="3796030" y="514350"/>
                  </a:cubicBezTo>
                  <a:cubicBezTo>
                    <a:pt x="3796030" y="514350"/>
                    <a:pt x="3789680" y="515620"/>
                    <a:pt x="3787140" y="516890"/>
                  </a:cubicBezTo>
                  <a:cubicBezTo>
                    <a:pt x="3783330" y="518160"/>
                    <a:pt x="3776980" y="520700"/>
                    <a:pt x="3776980" y="520700"/>
                  </a:cubicBezTo>
                  <a:cubicBezTo>
                    <a:pt x="3776980" y="520700"/>
                    <a:pt x="3770630" y="521970"/>
                    <a:pt x="3768090" y="521970"/>
                  </a:cubicBezTo>
                  <a:cubicBezTo>
                    <a:pt x="3764280" y="521970"/>
                    <a:pt x="3757930" y="523240"/>
                    <a:pt x="3757930" y="523240"/>
                  </a:cubicBezTo>
                  <a:cubicBezTo>
                    <a:pt x="3757930" y="523240"/>
                    <a:pt x="3689350" y="568960"/>
                    <a:pt x="3676650" y="572770"/>
                  </a:cubicBezTo>
                  <a:cubicBezTo>
                    <a:pt x="3672840" y="574040"/>
                    <a:pt x="3671570" y="571500"/>
                    <a:pt x="3670300" y="572770"/>
                  </a:cubicBezTo>
                  <a:cubicBezTo>
                    <a:pt x="3666490" y="576580"/>
                    <a:pt x="3671570" y="598170"/>
                    <a:pt x="3666490" y="605790"/>
                  </a:cubicBezTo>
                  <a:cubicBezTo>
                    <a:pt x="3661410" y="613410"/>
                    <a:pt x="3642360" y="618490"/>
                    <a:pt x="3643630" y="621030"/>
                  </a:cubicBezTo>
                  <a:cubicBezTo>
                    <a:pt x="3643630" y="623570"/>
                    <a:pt x="3653790" y="621030"/>
                    <a:pt x="3663950" y="621030"/>
                  </a:cubicBezTo>
                  <a:cubicBezTo>
                    <a:pt x="3689350" y="621030"/>
                    <a:pt x="3761740" y="622300"/>
                    <a:pt x="3801110" y="621030"/>
                  </a:cubicBezTo>
                  <a:cubicBezTo>
                    <a:pt x="3831590" y="621030"/>
                    <a:pt x="3854450" y="621030"/>
                    <a:pt x="3881120" y="621030"/>
                  </a:cubicBezTo>
                  <a:cubicBezTo>
                    <a:pt x="3906520" y="619760"/>
                    <a:pt x="3933190" y="619760"/>
                    <a:pt x="3958590" y="619760"/>
                  </a:cubicBezTo>
                  <a:cubicBezTo>
                    <a:pt x="3985260" y="619760"/>
                    <a:pt x="4009390" y="622300"/>
                    <a:pt x="4036060" y="618490"/>
                  </a:cubicBezTo>
                  <a:cubicBezTo>
                    <a:pt x="4065270" y="615950"/>
                    <a:pt x="4104640" y="603250"/>
                    <a:pt x="4124960" y="599440"/>
                  </a:cubicBezTo>
                  <a:cubicBezTo>
                    <a:pt x="4135120" y="598170"/>
                    <a:pt x="4141470" y="598170"/>
                    <a:pt x="4147820" y="596900"/>
                  </a:cubicBezTo>
                  <a:cubicBezTo>
                    <a:pt x="4151630" y="595630"/>
                    <a:pt x="4154170" y="595630"/>
                    <a:pt x="4157980" y="595630"/>
                  </a:cubicBezTo>
                  <a:cubicBezTo>
                    <a:pt x="4160520" y="594360"/>
                    <a:pt x="4166870" y="593090"/>
                    <a:pt x="4166870" y="593090"/>
                  </a:cubicBezTo>
                  <a:cubicBezTo>
                    <a:pt x="4166870" y="593090"/>
                    <a:pt x="4173220" y="593090"/>
                    <a:pt x="4177030" y="593090"/>
                  </a:cubicBezTo>
                  <a:cubicBezTo>
                    <a:pt x="4180840" y="594360"/>
                    <a:pt x="4187190" y="594360"/>
                    <a:pt x="4187190" y="594360"/>
                  </a:cubicBezTo>
                  <a:cubicBezTo>
                    <a:pt x="4187190" y="594360"/>
                    <a:pt x="4193540" y="595630"/>
                    <a:pt x="4196080" y="596900"/>
                  </a:cubicBezTo>
                  <a:cubicBezTo>
                    <a:pt x="4199890" y="598170"/>
                    <a:pt x="4206240" y="599440"/>
                    <a:pt x="4206240" y="599440"/>
                  </a:cubicBezTo>
                  <a:cubicBezTo>
                    <a:pt x="4206240" y="599440"/>
                    <a:pt x="4211320" y="603250"/>
                    <a:pt x="4215130" y="604520"/>
                  </a:cubicBezTo>
                  <a:cubicBezTo>
                    <a:pt x="4217670" y="607060"/>
                    <a:pt x="4222750" y="609600"/>
                    <a:pt x="4222750" y="609600"/>
                  </a:cubicBezTo>
                  <a:cubicBezTo>
                    <a:pt x="4222750" y="609600"/>
                    <a:pt x="4227830" y="614680"/>
                    <a:pt x="4230370" y="617220"/>
                  </a:cubicBezTo>
                  <a:cubicBezTo>
                    <a:pt x="4232910" y="619760"/>
                    <a:pt x="4236720" y="623570"/>
                    <a:pt x="4236720" y="623570"/>
                  </a:cubicBezTo>
                  <a:cubicBezTo>
                    <a:pt x="4236720" y="623570"/>
                    <a:pt x="4236720" y="623570"/>
                    <a:pt x="4237990" y="623570"/>
                  </a:cubicBezTo>
                  <a:cubicBezTo>
                    <a:pt x="4237990" y="623570"/>
                    <a:pt x="4240530" y="629920"/>
                    <a:pt x="4243070" y="632460"/>
                  </a:cubicBezTo>
                  <a:cubicBezTo>
                    <a:pt x="4244340" y="635000"/>
                    <a:pt x="4248150" y="641350"/>
                    <a:pt x="4248150" y="641350"/>
                  </a:cubicBezTo>
                  <a:cubicBezTo>
                    <a:pt x="4248150" y="641350"/>
                    <a:pt x="4249420" y="647700"/>
                    <a:pt x="4250690" y="650240"/>
                  </a:cubicBezTo>
                  <a:cubicBezTo>
                    <a:pt x="4251960" y="654050"/>
                    <a:pt x="4253230" y="659130"/>
                    <a:pt x="4254500" y="660400"/>
                  </a:cubicBezTo>
                  <a:cubicBezTo>
                    <a:pt x="4254500" y="660400"/>
                    <a:pt x="4254500" y="666750"/>
                    <a:pt x="4254500" y="669290"/>
                  </a:cubicBezTo>
                  <a:cubicBezTo>
                    <a:pt x="4254500" y="673100"/>
                    <a:pt x="4255770" y="679450"/>
                    <a:pt x="4255770" y="679450"/>
                  </a:cubicBezTo>
                  <a:cubicBezTo>
                    <a:pt x="4255770" y="679450"/>
                    <a:pt x="4254500" y="685800"/>
                    <a:pt x="4253230" y="689610"/>
                  </a:cubicBezTo>
                  <a:cubicBezTo>
                    <a:pt x="4253230" y="692150"/>
                    <a:pt x="4251960" y="698500"/>
                    <a:pt x="4251960" y="699770"/>
                  </a:cubicBezTo>
                  <a:cubicBezTo>
                    <a:pt x="4251960" y="699770"/>
                    <a:pt x="4249420" y="704850"/>
                    <a:pt x="4248150" y="708660"/>
                  </a:cubicBezTo>
                  <a:cubicBezTo>
                    <a:pt x="4246880" y="711200"/>
                    <a:pt x="4244340" y="717550"/>
                    <a:pt x="4244340" y="717550"/>
                  </a:cubicBezTo>
                  <a:cubicBezTo>
                    <a:pt x="4244340" y="717550"/>
                    <a:pt x="4239260" y="722630"/>
                    <a:pt x="4237990" y="725170"/>
                  </a:cubicBezTo>
                  <a:cubicBezTo>
                    <a:pt x="4235450" y="727710"/>
                    <a:pt x="4231640" y="732790"/>
                    <a:pt x="4231640" y="732790"/>
                  </a:cubicBezTo>
                  <a:cubicBezTo>
                    <a:pt x="4231640" y="732790"/>
                    <a:pt x="4226560" y="737870"/>
                    <a:pt x="4224020" y="739140"/>
                  </a:cubicBezTo>
                  <a:cubicBezTo>
                    <a:pt x="4221480" y="741680"/>
                    <a:pt x="4216400" y="745490"/>
                    <a:pt x="4216400" y="745490"/>
                  </a:cubicBezTo>
                  <a:cubicBezTo>
                    <a:pt x="4216400" y="745490"/>
                    <a:pt x="4210050" y="748030"/>
                    <a:pt x="4207510" y="749300"/>
                  </a:cubicBezTo>
                  <a:cubicBezTo>
                    <a:pt x="4203700" y="750570"/>
                    <a:pt x="4198620" y="754380"/>
                    <a:pt x="4198620" y="754380"/>
                  </a:cubicBezTo>
                  <a:cubicBezTo>
                    <a:pt x="4197350" y="754380"/>
                    <a:pt x="4160520" y="764540"/>
                    <a:pt x="4145280" y="768350"/>
                  </a:cubicBezTo>
                  <a:cubicBezTo>
                    <a:pt x="4133850" y="769620"/>
                    <a:pt x="4123690" y="769620"/>
                    <a:pt x="4114800" y="770890"/>
                  </a:cubicBezTo>
                  <a:cubicBezTo>
                    <a:pt x="4109720" y="772160"/>
                    <a:pt x="4103370" y="773430"/>
                    <a:pt x="4100830" y="774700"/>
                  </a:cubicBezTo>
                  <a:cubicBezTo>
                    <a:pt x="4099560" y="774700"/>
                    <a:pt x="4098290" y="774700"/>
                    <a:pt x="4098290" y="774700"/>
                  </a:cubicBezTo>
                  <a:cubicBezTo>
                    <a:pt x="4098290" y="774700"/>
                    <a:pt x="4130040" y="770890"/>
                    <a:pt x="4145280" y="779780"/>
                  </a:cubicBezTo>
                  <a:cubicBezTo>
                    <a:pt x="4170680" y="792480"/>
                    <a:pt x="4213860" y="836930"/>
                    <a:pt x="4220210" y="869950"/>
                  </a:cubicBezTo>
                  <a:cubicBezTo>
                    <a:pt x="4226560" y="905510"/>
                    <a:pt x="4203700" y="957580"/>
                    <a:pt x="4180840" y="985520"/>
                  </a:cubicBezTo>
                  <a:cubicBezTo>
                    <a:pt x="4159250" y="1013460"/>
                    <a:pt x="4122420" y="1032510"/>
                    <a:pt x="4090670" y="1041400"/>
                  </a:cubicBezTo>
                  <a:cubicBezTo>
                    <a:pt x="4062730" y="1050290"/>
                    <a:pt x="4032250" y="1045210"/>
                    <a:pt x="4003040" y="1045210"/>
                  </a:cubicBezTo>
                  <a:cubicBezTo>
                    <a:pt x="3975100" y="1045210"/>
                    <a:pt x="3948430" y="1049020"/>
                    <a:pt x="3919220" y="1043940"/>
                  </a:cubicBezTo>
                  <a:cubicBezTo>
                    <a:pt x="3886200" y="1037590"/>
                    <a:pt x="3846830" y="1022350"/>
                    <a:pt x="3816350" y="1008380"/>
                  </a:cubicBezTo>
                  <a:cubicBezTo>
                    <a:pt x="3790950" y="995680"/>
                    <a:pt x="3773170" y="974090"/>
                    <a:pt x="3751580" y="967740"/>
                  </a:cubicBezTo>
                  <a:cubicBezTo>
                    <a:pt x="3729990" y="962660"/>
                    <a:pt x="3712210" y="967740"/>
                    <a:pt x="3686810" y="970280"/>
                  </a:cubicBezTo>
                  <a:cubicBezTo>
                    <a:pt x="3649980" y="974090"/>
                    <a:pt x="3590290" y="990600"/>
                    <a:pt x="3552190" y="994410"/>
                  </a:cubicBezTo>
                  <a:cubicBezTo>
                    <a:pt x="3522980" y="995680"/>
                    <a:pt x="3500120" y="994410"/>
                    <a:pt x="3474720" y="993140"/>
                  </a:cubicBezTo>
                  <a:cubicBezTo>
                    <a:pt x="3448050" y="993140"/>
                    <a:pt x="3422650" y="994410"/>
                    <a:pt x="3395980" y="993140"/>
                  </a:cubicBezTo>
                  <a:cubicBezTo>
                    <a:pt x="3365500" y="991870"/>
                    <a:pt x="3329940" y="990600"/>
                    <a:pt x="3299460" y="986790"/>
                  </a:cubicBezTo>
                  <a:cubicBezTo>
                    <a:pt x="3270250" y="981710"/>
                    <a:pt x="3243580" y="970280"/>
                    <a:pt x="3216910" y="967740"/>
                  </a:cubicBezTo>
                  <a:cubicBezTo>
                    <a:pt x="3190240" y="965200"/>
                    <a:pt x="3164840" y="967740"/>
                    <a:pt x="3139440" y="967740"/>
                  </a:cubicBezTo>
                  <a:cubicBezTo>
                    <a:pt x="3112770" y="967740"/>
                    <a:pt x="3087370" y="967740"/>
                    <a:pt x="3061970" y="967740"/>
                  </a:cubicBezTo>
                  <a:cubicBezTo>
                    <a:pt x="3034030" y="966470"/>
                    <a:pt x="2976880" y="967740"/>
                    <a:pt x="2975610" y="963930"/>
                  </a:cubicBezTo>
                  <a:cubicBezTo>
                    <a:pt x="2975610" y="962660"/>
                    <a:pt x="2981960" y="960120"/>
                    <a:pt x="2981960" y="960120"/>
                  </a:cubicBezTo>
                  <a:cubicBezTo>
                    <a:pt x="2981960" y="960120"/>
                    <a:pt x="2981960" y="960120"/>
                    <a:pt x="2980690" y="960120"/>
                  </a:cubicBezTo>
                  <a:cubicBezTo>
                    <a:pt x="2978150" y="960120"/>
                    <a:pt x="2970530" y="961390"/>
                    <a:pt x="2970530" y="961390"/>
                  </a:cubicBezTo>
                  <a:cubicBezTo>
                    <a:pt x="2969260" y="962660"/>
                    <a:pt x="2962910" y="961390"/>
                    <a:pt x="2959100" y="961390"/>
                  </a:cubicBezTo>
                  <a:cubicBezTo>
                    <a:pt x="2956560" y="961390"/>
                    <a:pt x="2948940" y="960120"/>
                    <a:pt x="2948940" y="960120"/>
                  </a:cubicBezTo>
                  <a:cubicBezTo>
                    <a:pt x="2948940" y="960120"/>
                    <a:pt x="2942590" y="957580"/>
                    <a:pt x="2938780" y="957580"/>
                  </a:cubicBezTo>
                  <a:cubicBezTo>
                    <a:pt x="2936240" y="956310"/>
                    <a:pt x="2928620" y="953770"/>
                    <a:pt x="2928620" y="953770"/>
                  </a:cubicBezTo>
                  <a:cubicBezTo>
                    <a:pt x="2928620" y="953770"/>
                    <a:pt x="2922270" y="949960"/>
                    <a:pt x="2919730" y="948690"/>
                  </a:cubicBezTo>
                  <a:cubicBezTo>
                    <a:pt x="2918460" y="947420"/>
                    <a:pt x="2917190" y="944880"/>
                    <a:pt x="2914650" y="944880"/>
                  </a:cubicBezTo>
                  <a:cubicBezTo>
                    <a:pt x="2896870" y="943610"/>
                    <a:pt x="2810510" y="989330"/>
                    <a:pt x="2754630" y="1017270"/>
                  </a:cubicBezTo>
                  <a:cubicBezTo>
                    <a:pt x="2693670" y="1050290"/>
                    <a:pt x="2626360" y="1093470"/>
                    <a:pt x="2562860" y="1130300"/>
                  </a:cubicBezTo>
                  <a:cubicBezTo>
                    <a:pt x="2499360" y="1167130"/>
                    <a:pt x="2433320" y="1209040"/>
                    <a:pt x="2373630" y="1239520"/>
                  </a:cubicBezTo>
                  <a:cubicBezTo>
                    <a:pt x="2322830" y="1264920"/>
                    <a:pt x="2250440" y="1285240"/>
                    <a:pt x="2230120" y="1304290"/>
                  </a:cubicBezTo>
                  <a:cubicBezTo>
                    <a:pt x="2221230" y="1311910"/>
                    <a:pt x="2223770" y="1318260"/>
                    <a:pt x="2217420" y="1327150"/>
                  </a:cubicBezTo>
                  <a:cubicBezTo>
                    <a:pt x="2204720" y="1344930"/>
                    <a:pt x="2164080" y="1371600"/>
                    <a:pt x="2146300" y="1397000"/>
                  </a:cubicBezTo>
                  <a:cubicBezTo>
                    <a:pt x="2129790" y="1421130"/>
                    <a:pt x="2128520" y="1446530"/>
                    <a:pt x="2114550" y="1471930"/>
                  </a:cubicBezTo>
                  <a:cubicBezTo>
                    <a:pt x="2095500" y="1503680"/>
                    <a:pt x="2058670" y="1541780"/>
                    <a:pt x="2038350" y="1573530"/>
                  </a:cubicBezTo>
                  <a:cubicBezTo>
                    <a:pt x="2021840" y="1598930"/>
                    <a:pt x="2015490" y="1619250"/>
                    <a:pt x="1998980" y="1644650"/>
                  </a:cubicBezTo>
                  <a:cubicBezTo>
                    <a:pt x="1978660" y="1676400"/>
                    <a:pt x="1954530" y="1722120"/>
                    <a:pt x="1922780" y="1744980"/>
                  </a:cubicBezTo>
                  <a:cubicBezTo>
                    <a:pt x="1893570" y="1767840"/>
                    <a:pt x="1849120" y="1781810"/>
                    <a:pt x="1819910" y="1788160"/>
                  </a:cubicBezTo>
                  <a:cubicBezTo>
                    <a:pt x="1798320" y="1791970"/>
                    <a:pt x="1765300" y="1781810"/>
                    <a:pt x="1761490" y="1789430"/>
                  </a:cubicBezTo>
                  <a:cubicBezTo>
                    <a:pt x="1758950" y="1793240"/>
                    <a:pt x="1764030" y="1804670"/>
                    <a:pt x="1770380" y="1811020"/>
                  </a:cubicBezTo>
                  <a:cubicBezTo>
                    <a:pt x="1781810" y="1819910"/>
                    <a:pt x="1814830" y="1822450"/>
                    <a:pt x="1838960" y="1823720"/>
                  </a:cubicBezTo>
                  <a:cubicBezTo>
                    <a:pt x="1866900" y="1827530"/>
                    <a:pt x="1897380" y="1822450"/>
                    <a:pt x="1927860" y="1823720"/>
                  </a:cubicBezTo>
                  <a:cubicBezTo>
                    <a:pt x="1960880" y="1826260"/>
                    <a:pt x="2004060" y="1821180"/>
                    <a:pt x="2033270" y="1837690"/>
                  </a:cubicBezTo>
                  <a:cubicBezTo>
                    <a:pt x="2063750" y="1855470"/>
                    <a:pt x="2092960" y="1896110"/>
                    <a:pt x="2105660" y="1929130"/>
                  </a:cubicBezTo>
                  <a:cubicBezTo>
                    <a:pt x="2117090" y="1957070"/>
                    <a:pt x="2110740" y="1991360"/>
                    <a:pt x="2110740" y="2020570"/>
                  </a:cubicBezTo>
                  <a:cubicBezTo>
                    <a:pt x="2112010" y="2047240"/>
                    <a:pt x="2113280" y="2072640"/>
                    <a:pt x="2112010" y="2098040"/>
                  </a:cubicBezTo>
                  <a:cubicBezTo>
                    <a:pt x="2109470" y="2124710"/>
                    <a:pt x="2106930" y="2151380"/>
                    <a:pt x="2096770" y="2179320"/>
                  </a:cubicBezTo>
                  <a:cubicBezTo>
                    <a:pt x="2085340" y="2211070"/>
                    <a:pt x="2045970" y="2269490"/>
                    <a:pt x="2038350" y="2278380"/>
                  </a:cubicBezTo>
                  <a:cubicBezTo>
                    <a:pt x="2037080" y="2280920"/>
                    <a:pt x="2035810" y="2280920"/>
                    <a:pt x="2035810" y="2282190"/>
                  </a:cubicBezTo>
                  <a:cubicBezTo>
                    <a:pt x="2033270" y="2283460"/>
                    <a:pt x="2032000" y="2286000"/>
                    <a:pt x="2030730" y="2288540"/>
                  </a:cubicBezTo>
                  <a:cubicBezTo>
                    <a:pt x="2029460" y="2291080"/>
                    <a:pt x="2024380" y="2297430"/>
                    <a:pt x="2024380" y="2297430"/>
                  </a:cubicBezTo>
                  <a:cubicBezTo>
                    <a:pt x="2024380" y="2297430"/>
                    <a:pt x="2019300" y="2302510"/>
                    <a:pt x="2016760" y="2305050"/>
                  </a:cubicBezTo>
                  <a:cubicBezTo>
                    <a:pt x="2014220" y="2306320"/>
                    <a:pt x="2009140" y="2311400"/>
                    <a:pt x="2009140" y="2311400"/>
                  </a:cubicBezTo>
                  <a:cubicBezTo>
                    <a:pt x="2009140" y="2311400"/>
                    <a:pt x="2004060" y="2313940"/>
                    <a:pt x="2000250" y="2316480"/>
                  </a:cubicBezTo>
                  <a:cubicBezTo>
                    <a:pt x="1995170" y="2320290"/>
                    <a:pt x="1991360" y="2327910"/>
                    <a:pt x="1981200" y="2335530"/>
                  </a:cubicBezTo>
                  <a:cubicBezTo>
                    <a:pt x="1964690" y="2348230"/>
                    <a:pt x="1929130" y="2381250"/>
                    <a:pt x="1898650" y="2383790"/>
                  </a:cubicBezTo>
                  <a:cubicBezTo>
                    <a:pt x="1861820" y="2386330"/>
                    <a:pt x="1797050" y="2355850"/>
                    <a:pt x="1778000" y="2331720"/>
                  </a:cubicBezTo>
                  <a:cubicBezTo>
                    <a:pt x="1765300" y="2316480"/>
                    <a:pt x="1779270" y="2282190"/>
                    <a:pt x="1767840" y="2277110"/>
                  </a:cubicBezTo>
                  <a:cubicBezTo>
                    <a:pt x="1755140" y="2270760"/>
                    <a:pt x="1720850" y="2298700"/>
                    <a:pt x="1695450" y="2313940"/>
                  </a:cubicBezTo>
                  <a:cubicBezTo>
                    <a:pt x="1664970" y="2330450"/>
                    <a:pt x="1630680" y="2360930"/>
                    <a:pt x="1595120" y="2372360"/>
                  </a:cubicBezTo>
                  <a:cubicBezTo>
                    <a:pt x="1560830" y="2385060"/>
                    <a:pt x="1521460" y="2385060"/>
                    <a:pt x="1488440" y="2387600"/>
                  </a:cubicBezTo>
                  <a:cubicBezTo>
                    <a:pt x="1460500" y="2388870"/>
                    <a:pt x="1437640" y="2387600"/>
                    <a:pt x="1410970" y="2387600"/>
                  </a:cubicBezTo>
                  <a:cubicBezTo>
                    <a:pt x="1381760" y="2386330"/>
                    <a:pt x="1347470" y="2393950"/>
                    <a:pt x="1320800" y="2382520"/>
                  </a:cubicBezTo>
                  <a:cubicBezTo>
                    <a:pt x="1289050" y="2369820"/>
                    <a:pt x="1262380" y="2327910"/>
                    <a:pt x="1236980" y="2306320"/>
                  </a:cubicBezTo>
                  <a:cubicBezTo>
                    <a:pt x="1215390" y="2288540"/>
                    <a:pt x="1198880" y="2266950"/>
                    <a:pt x="1176020" y="2260600"/>
                  </a:cubicBezTo>
                  <a:cubicBezTo>
                    <a:pt x="1149350" y="2254250"/>
                    <a:pt x="1117600" y="2268220"/>
                    <a:pt x="1085850" y="2274570"/>
                  </a:cubicBezTo>
                  <a:cubicBezTo>
                    <a:pt x="1050290" y="2283460"/>
                    <a:pt x="1007110" y="2305050"/>
                    <a:pt x="972820" y="2310130"/>
                  </a:cubicBezTo>
                  <a:cubicBezTo>
                    <a:pt x="944880" y="2313940"/>
                    <a:pt x="920750" y="2310130"/>
                    <a:pt x="895350" y="2310130"/>
                  </a:cubicBezTo>
                  <a:cubicBezTo>
                    <a:pt x="869950" y="2310130"/>
                    <a:pt x="844550" y="2310130"/>
                    <a:pt x="817880" y="2310130"/>
                  </a:cubicBezTo>
                  <a:cubicBezTo>
                    <a:pt x="789940" y="2308860"/>
                    <a:pt x="758190" y="2311400"/>
                    <a:pt x="731520" y="2307590"/>
                  </a:cubicBezTo>
                  <a:cubicBezTo>
                    <a:pt x="707390" y="2302510"/>
                    <a:pt x="685800" y="2283460"/>
                    <a:pt x="662940" y="2284730"/>
                  </a:cubicBezTo>
                  <a:cubicBezTo>
                    <a:pt x="642620" y="2286000"/>
                    <a:pt x="618490" y="2298700"/>
                    <a:pt x="604520" y="2311400"/>
                  </a:cubicBezTo>
                  <a:cubicBezTo>
                    <a:pt x="591820" y="2321560"/>
                    <a:pt x="590550" y="2334260"/>
                    <a:pt x="577850" y="2346960"/>
                  </a:cubicBezTo>
                  <a:cubicBezTo>
                    <a:pt x="557530" y="2364740"/>
                    <a:pt x="514350" y="2379980"/>
                    <a:pt x="494030" y="2404110"/>
                  </a:cubicBezTo>
                  <a:cubicBezTo>
                    <a:pt x="474980" y="2425700"/>
                    <a:pt x="467360" y="2471420"/>
                    <a:pt x="454660" y="2482850"/>
                  </a:cubicBezTo>
                  <a:cubicBezTo>
                    <a:pt x="449580" y="2487930"/>
                    <a:pt x="443230" y="2485390"/>
                    <a:pt x="439420" y="2489200"/>
                  </a:cubicBezTo>
                  <a:cubicBezTo>
                    <a:pt x="434340" y="2494280"/>
                    <a:pt x="435610" y="2501900"/>
                    <a:pt x="433070" y="2513330"/>
                  </a:cubicBezTo>
                  <a:cubicBezTo>
                    <a:pt x="425450" y="2540000"/>
                    <a:pt x="403860" y="2612390"/>
                    <a:pt x="389890" y="2651760"/>
                  </a:cubicBezTo>
                  <a:cubicBezTo>
                    <a:pt x="378460" y="2683510"/>
                    <a:pt x="370840" y="2705100"/>
                    <a:pt x="356870" y="2734310"/>
                  </a:cubicBezTo>
                  <a:cubicBezTo>
                    <a:pt x="337820" y="2771140"/>
                    <a:pt x="314960" y="2840990"/>
                    <a:pt x="284480" y="2849880"/>
                  </a:cubicBezTo>
                  <a:cubicBezTo>
                    <a:pt x="256540" y="2858770"/>
                    <a:pt x="207010" y="2828290"/>
                    <a:pt x="184150" y="2805430"/>
                  </a:cubicBezTo>
                  <a:cubicBezTo>
                    <a:pt x="165100" y="2785110"/>
                    <a:pt x="158750" y="2753360"/>
                    <a:pt x="152400" y="2725420"/>
                  </a:cubicBezTo>
                  <a:cubicBezTo>
                    <a:pt x="144780" y="2694940"/>
                    <a:pt x="144780" y="2660650"/>
                    <a:pt x="142240" y="2628900"/>
                  </a:cubicBezTo>
                  <a:cubicBezTo>
                    <a:pt x="140970" y="2597150"/>
                    <a:pt x="143510" y="2564130"/>
                    <a:pt x="140970" y="2534920"/>
                  </a:cubicBezTo>
                  <a:cubicBezTo>
                    <a:pt x="138430" y="2508250"/>
                    <a:pt x="133350" y="2485390"/>
                    <a:pt x="128270" y="2458720"/>
                  </a:cubicBezTo>
                  <a:cubicBezTo>
                    <a:pt x="124460" y="2428240"/>
                    <a:pt x="123190" y="2391410"/>
                    <a:pt x="114300" y="2362200"/>
                  </a:cubicBezTo>
                  <a:cubicBezTo>
                    <a:pt x="106680" y="2335530"/>
                    <a:pt x="91440" y="2315210"/>
                    <a:pt x="82550" y="2289810"/>
                  </a:cubicBezTo>
                  <a:cubicBezTo>
                    <a:pt x="73660" y="2261870"/>
                    <a:pt x="63500" y="2204720"/>
                    <a:pt x="63500" y="2202180"/>
                  </a:cubicBezTo>
                  <a:cubicBezTo>
                    <a:pt x="63500" y="2200910"/>
                    <a:pt x="62230" y="2200910"/>
                    <a:pt x="60960" y="2198370"/>
                  </a:cubicBezTo>
                  <a:cubicBezTo>
                    <a:pt x="55880" y="2186940"/>
                    <a:pt x="44450" y="2105660"/>
                    <a:pt x="31750" y="2068830"/>
                  </a:cubicBezTo>
                  <a:cubicBezTo>
                    <a:pt x="22860" y="2040890"/>
                    <a:pt x="0" y="1996440"/>
                    <a:pt x="0" y="1996440"/>
                  </a:cubicBezTo>
                  <a:moveTo>
                    <a:pt x="241300" y="718820"/>
                  </a:moveTo>
                  <a:cubicBezTo>
                    <a:pt x="247650" y="730250"/>
                    <a:pt x="246380" y="732790"/>
                    <a:pt x="248920" y="735330"/>
                  </a:cubicBezTo>
                  <a:cubicBezTo>
                    <a:pt x="255270" y="739140"/>
                    <a:pt x="283210" y="741680"/>
                    <a:pt x="287020" y="739140"/>
                  </a:cubicBezTo>
                  <a:cubicBezTo>
                    <a:pt x="288290" y="737870"/>
                    <a:pt x="288290" y="735330"/>
                    <a:pt x="288290" y="734060"/>
                  </a:cubicBezTo>
                  <a:cubicBezTo>
                    <a:pt x="287020" y="732790"/>
                    <a:pt x="281940" y="732790"/>
                    <a:pt x="278130" y="732790"/>
                  </a:cubicBezTo>
                  <a:cubicBezTo>
                    <a:pt x="274320" y="732790"/>
                    <a:pt x="267970" y="731520"/>
                    <a:pt x="267970" y="731520"/>
                  </a:cubicBezTo>
                  <a:cubicBezTo>
                    <a:pt x="267970" y="731520"/>
                    <a:pt x="261620" y="728980"/>
                    <a:pt x="257810" y="727710"/>
                  </a:cubicBezTo>
                  <a:cubicBezTo>
                    <a:pt x="255270" y="726440"/>
                    <a:pt x="248920" y="723900"/>
                    <a:pt x="248920" y="723900"/>
                  </a:cubicBezTo>
                  <a:cubicBezTo>
                    <a:pt x="248920" y="723900"/>
                    <a:pt x="241300" y="718820"/>
                    <a:pt x="241300" y="718820"/>
                  </a:cubicBezTo>
                  <a:moveTo>
                    <a:pt x="289560" y="2493010"/>
                  </a:moveTo>
                  <a:cubicBezTo>
                    <a:pt x="290830" y="2496820"/>
                    <a:pt x="292100" y="2494280"/>
                    <a:pt x="290830" y="2494280"/>
                  </a:cubicBezTo>
                  <a:cubicBezTo>
                    <a:pt x="290830" y="2493010"/>
                    <a:pt x="289560" y="2493010"/>
                    <a:pt x="289560" y="2493010"/>
                  </a:cubicBezTo>
                  <a:moveTo>
                    <a:pt x="533400" y="984250"/>
                  </a:moveTo>
                  <a:cubicBezTo>
                    <a:pt x="565150" y="1060450"/>
                    <a:pt x="576580" y="1092200"/>
                    <a:pt x="591820" y="1118870"/>
                  </a:cubicBezTo>
                  <a:cubicBezTo>
                    <a:pt x="607060" y="1146810"/>
                    <a:pt x="626110" y="1170940"/>
                    <a:pt x="643890" y="1198880"/>
                  </a:cubicBezTo>
                  <a:cubicBezTo>
                    <a:pt x="664210" y="1230630"/>
                    <a:pt x="694690" y="1262380"/>
                    <a:pt x="706120" y="1296670"/>
                  </a:cubicBezTo>
                  <a:cubicBezTo>
                    <a:pt x="717550" y="1329690"/>
                    <a:pt x="716280" y="1366520"/>
                    <a:pt x="718820" y="1400810"/>
                  </a:cubicBezTo>
                  <a:cubicBezTo>
                    <a:pt x="720090" y="1431290"/>
                    <a:pt x="721360" y="1460500"/>
                    <a:pt x="717550" y="1489710"/>
                  </a:cubicBezTo>
                  <a:cubicBezTo>
                    <a:pt x="715010" y="1518920"/>
                    <a:pt x="707390" y="1540510"/>
                    <a:pt x="699770" y="1573530"/>
                  </a:cubicBezTo>
                  <a:cubicBezTo>
                    <a:pt x="688340" y="1624330"/>
                    <a:pt x="673100" y="1709420"/>
                    <a:pt x="655320" y="1766570"/>
                  </a:cubicBezTo>
                  <a:cubicBezTo>
                    <a:pt x="640080" y="1814830"/>
                    <a:pt x="621030" y="1854200"/>
                    <a:pt x="605790" y="1896110"/>
                  </a:cubicBezTo>
                  <a:cubicBezTo>
                    <a:pt x="591820" y="1932940"/>
                    <a:pt x="557530" y="1978660"/>
                    <a:pt x="565150" y="2002790"/>
                  </a:cubicBezTo>
                  <a:cubicBezTo>
                    <a:pt x="571500" y="2021840"/>
                    <a:pt x="622300" y="2042160"/>
                    <a:pt x="624840" y="2039620"/>
                  </a:cubicBezTo>
                  <a:cubicBezTo>
                    <a:pt x="626110" y="2038350"/>
                    <a:pt x="619760" y="2032000"/>
                    <a:pt x="619760" y="2032000"/>
                  </a:cubicBezTo>
                  <a:cubicBezTo>
                    <a:pt x="619760" y="2032000"/>
                    <a:pt x="618490" y="2025650"/>
                    <a:pt x="617220" y="2021840"/>
                  </a:cubicBezTo>
                  <a:cubicBezTo>
                    <a:pt x="615950" y="2018030"/>
                    <a:pt x="613410" y="2011680"/>
                    <a:pt x="613410" y="2011680"/>
                  </a:cubicBezTo>
                  <a:cubicBezTo>
                    <a:pt x="613410" y="2011680"/>
                    <a:pt x="613410" y="2004060"/>
                    <a:pt x="612140" y="2001520"/>
                  </a:cubicBezTo>
                  <a:cubicBezTo>
                    <a:pt x="612140" y="1997710"/>
                    <a:pt x="612140" y="1990090"/>
                    <a:pt x="612140" y="1990090"/>
                  </a:cubicBezTo>
                  <a:cubicBezTo>
                    <a:pt x="612140" y="1990090"/>
                    <a:pt x="613410" y="1983740"/>
                    <a:pt x="613410" y="1979930"/>
                  </a:cubicBezTo>
                  <a:cubicBezTo>
                    <a:pt x="614680" y="1976120"/>
                    <a:pt x="614680" y="1969770"/>
                    <a:pt x="615950" y="1968500"/>
                  </a:cubicBezTo>
                  <a:cubicBezTo>
                    <a:pt x="615950" y="1968500"/>
                    <a:pt x="618490" y="1962150"/>
                    <a:pt x="619760" y="1959610"/>
                  </a:cubicBezTo>
                  <a:cubicBezTo>
                    <a:pt x="621030" y="1955800"/>
                    <a:pt x="623570" y="1949450"/>
                    <a:pt x="623570" y="1949450"/>
                  </a:cubicBezTo>
                  <a:cubicBezTo>
                    <a:pt x="623570" y="1949450"/>
                    <a:pt x="628650" y="1943100"/>
                    <a:pt x="629920" y="1940560"/>
                  </a:cubicBezTo>
                  <a:cubicBezTo>
                    <a:pt x="632460" y="1938020"/>
                    <a:pt x="636270" y="1932940"/>
                    <a:pt x="636270" y="1932940"/>
                  </a:cubicBezTo>
                  <a:cubicBezTo>
                    <a:pt x="636270" y="1931670"/>
                    <a:pt x="642620" y="1927860"/>
                    <a:pt x="645160" y="1925320"/>
                  </a:cubicBezTo>
                  <a:cubicBezTo>
                    <a:pt x="647700" y="1922780"/>
                    <a:pt x="652780" y="1918970"/>
                    <a:pt x="654050" y="1918970"/>
                  </a:cubicBezTo>
                  <a:cubicBezTo>
                    <a:pt x="654050" y="1918970"/>
                    <a:pt x="660400" y="1915160"/>
                    <a:pt x="662940" y="1913890"/>
                  </a:cubicBezTo>
                  <a:cubicBezTo>
                    <a:pt x="666750" y="1912620"/>
                    <a:pt x="673100" y="1910080"/>
                    <a:pt x="673100" y="1910080"/>
                  </a:cubicBezTo>
                  <a:cubicBezTo>
                    <a:pt x="673100" y="1910080"/>
                    <a:pt x="679450" y="1908810"/>
                    <a:pt x="683260" y="1907540"/>
                  </a:cubicBezTo>
                  <a:cubicBezTo>
                    <a:pt x="687070" y="1907540"/>
                    <a:pt x="693420" y="1905000"/>
                    <a:pt x="693420" y="1905000"/>
                  </a:cubicBezTo>
                  <a:cubicBezTo>
                    <a:pt x="694690" y="1905000"/>
                    <a:pt x="701040" y="1906270"/>
                    <a:pt x="704850" y="1906270"/>
                  </a:cubicBezTo>
                  <a:cubicBezTo>
                    <a:pt x="707390" y="1906270"/>
                    <a:pt x="707390" y="1906270"/>
                    <a:pt x="711200" y="1906270"/>
                  </a:cubicBezTo>
                  <a:cubicBezTo>
                    <a:pt x="716280" y="1906270"/>
                    <a:pt x="728980" y="1901190"/>
                    <a:pt x="741680" y="1899920"/>
                  </a:cubicBezTo>
                  <a:cubicBezTo>
                    <a:pt x="760730" y="1898650"/>
                    <a:pt x="792480" y="1899920"/>
                    <a:pt x="817880" y="1899920"/>
                  </a:cubicBezTo>
                  <a:cubicBezTo>
                    <a:pt x="844550" y="1899920"/>
                    <a:pt x="871220" y="1896110"/>
                    <a:pt x="895350" y="1899920"/>
                  </a:cubicBezTo>
                  <a:cubicBezTo>
                    <a:pt x="918210" y="1902460"/>
                    <a:pt x="953770" y="1920240"/>
                    <a:pt x="962660" y="1917700"/>
                  </a:cubicBezTo>
                  <a:cubicBezTo>
                    <a:pt x="965200" y="1917700"/>
                    <a:pt x="966470" y="1913890"/>
                    <a:pt x="966470" y="1913890"/>
                  </a:cubicBezTo>
                  <a:cubicBezTo>
                    <a:pt x="966470" y="1913890"/>
                    <a:pt x="971550" y="1910080"/>
                    <a:pt x="974090" y="1907540"/>
                  </a:cubicBezTo>
                  <a:cubicBezTo>
                    <a:pt x="977900" y="1905000"/>
                    <a:pt x="982980" y="1901190"/>
                    <a:pt x="982980" y="1901190"/>
                  </a:cubicBezTo>
                  <a:cubicBezTo>
                    <a:pt x="982980" y="1901190"/>
                    <a:pt x="989330" y="1898650"/>
                    <a:pt x="993140" y="1897380"/>
                  </a:cubicBezTo>
                  <a:cubicBezTo>
                    <a:pt x="995680" y="1896110"/>
                    <a:pt x="1002030" y="1893570"/>
                    <a:pt x="1002030" y="1893570"/>
                  </a:cubicBezTo>
                  <a:cubicBezTo>
                    <a:pt x="1003300" y="1893570"/>
                    <a:pt x="1009650" y="1892300"/>
                    <a:pt x="1013460" y="1892300"/>
                  </a:cubicBezTo>
                  <a:cubicBezTo>
                    <a:pt x="1016000" y="1891030"/>
                    <a:pt x="1023620" y="1889760"/>
                    <a:pt x="1023620" y="1889760"/>
                  </a:cubicBezTo>
                  <a:cubicBezTo>
                    <a:pt x="1023620" y="1889760"/>
                    <a:pt x="1087120" y="1864360"/>
                    <a:pt x="1099820" y="1860550"/>
                  </a:cubicBezTo>
                  <a:cubicBezTo>
                    <a:pt x="1103630" y="1859280"/>
                    <a:pt x="1104900" y="1861820"/>
                    <a:pt x="1108710" y="1860550"/>
                  </a:cubicBezTo>
                  <a:cubicBezTo>
                    <a:pt x="1116330" y="1856740"/>
                    <a:pt x="1126490" y="1842770"/>
                    <a:pt x="1140460" y="1835150"/>
                  </a:cubicBezTo>
                  <a:cubicBezTo>
                    <a:pt x="1164590" y="1822450"/>
                    <a:pt x="1210310" y="1816100"/>
                    <a:pt x="1238250" y="1803400"/>
                  </a:cubicBezTo>
                  <a:cubicBezTo>
                    <a:pt x="1263650" y="1790700"/>
                    <a:pt x="1305560" y="1764030"/>
                    <a:pt x="1304290" y="1761490"/>
                  </a:cubicBezTo>
                  <a:cubicBezTo>
                    <a:pt x="1304290" y="1760220"/>
                    <a:pt x="1297940" y="1762760"/>
                    <a:pt x="1294130" y="1764030"/>
                  </a:cubicBezTo>
                  <a:cubicBezTo>
                    <a:pt x="1291590" y="1764030"/>
                    <a:pt x="1289050" y="1765300"/>
                    <a:pt x="1286510" y="1765300"/>
                  </a:cubicBezTo>
                  <a:cubicBezTo>
                    <a:pt x="1283970" y="1765300"/>
                    <a:pt x="1278890" y="1766570"/>
                    <a:pt x="1278890" y="1766570"/>
                  </a:cubicBezTo>
                  <a:cubicBezTo>
                    <a:pt x="1278890" y="1766570"/>
                    <a:pt x="1273810" y="1766570"/>
                    <a:pt x="1271270" y="1766570"/>
                  </a:cubicBezTo>
                  <a:cubicBezTo>
                    <a:pt x="1267460" y="1766570"/>
                    <a:pt x="1262380" y="1765300"/>
                    <a:pt x="1262380" y="1765300"/>
                  </a:cubicBezTo>
                  <a:cubicBezTo>
                    <a:pt x="1262380" y="1765300"/>
                    <a:pt x="1257300" y="1764030"/>
                    <a:pt x="1254760" y="1764030"/>
                  </a:cubicBezTo>
                  <a:cubicBezTo>
                    <a:pt x="1252220" y="1762760"/>
                    <a:pt x="1247140" y="1761490"/>
                    <a:pt x="1247140" y="1761490"/>
                  </a:cubicBezTo>
                  <a:cubicBezTo>
                    <a:pt x="1247140" y="1761490"/>
                    <a:pt x="1243330" y="1758950"/>
                    <a:pt x="1240790" y="1757680"/>
                  </a:cubicBezTo>
                  <a:cubicBezTo>
                    <a:pt x="1238250" y="1756410"/>
                    <a:pt x="1234440" y="1752600"/>
                    <a:pt x="1234440" y="1752600"/>
                  </a:cubicBezTo>
                  <a:cubicBezTo>
                    <a:pt x="1233170" y="1752600"/>
                    <a:pt x="1233170" y="1752600"/>
                    <a:pt x="1233170" y="1752600"/>
                  </a:cubicBezTo>
                  <a:cubicBezTo>
                    <a:pt x="1233170" y="1752600"/>
                    <a:pt x="1230630" y="1748790"/>
                    <a:pt x="1228090" y="1747520"/>
                  </a:cubicBezTo>
                  <a:cubicBezTo>
                    <a:pt x="1226820" y="1746250"/>
                    <a:pt x="1223010" y="1742440"/>
                    <a:pt x="1223010" y="1742440"/>
                  </a:cubicBezTo>
                  <a:cubicBezTo>
                    <a:pt x="1223010" y="1742440"/>
                    <a:pt x="1219200" y="1737360"/>
                    <a:pt x="1217930" y="1734820"/>
                  </a:cubicBezTo>
                  <a:cubicBezTo>
                    <a:pt x="1216660" y="1732280"/>
                    <a:pt x="1214120" y="1728470"/>
                    <a:pt x="1214120" y="1728470"/>
                  </a:cubicBezTo>
                  <a:cubicBezTo>
                    <a:pt x="1214120" y="1728470"/>
                    <a:pt x="1212850" y="1723390"/>
                    <a:pt x="1211580" y="1720850"/>
                  </a:cubicBezTo>
                  <a:cubicBezTo>
                    <a:pt x="1210310" y="1718310"/>
                    <a:pt x="1209040" y="1713230"/>
                    <a:pt x="1209040" y="1713230"/>
                  </a:cubicBezTo>
                  <a:cubicBezTo>
                    <a:pt x="1209040" y="1713230"/>
                    <a:pt x="1209040" y="1708150"/>
                    <a:pt x="1209040" y="1705610"/>
                  </a:cubicBezTo>
                  <a:cubicBezTo>
                    <a:pt x="1209040" y="1703070"/>
                    <a:pt x="1207770" y="1696720"/>
                    <a:pt x="1207770" y="1696720"/>
                  </a:cubicBezTo>
                  <a:cubicBezTo>
                    <a:pt x="1207770" y="1696720"/>
                    <a:pt x="1209040" y="1691640"/>
                    <a:pt x="1209040" y="1689100"/>
                  </a:cubicBezTo>
                  <a:cubicBezTo>
                    <a:pt x="1210310" y="1686560"/>
                    <a:pt x="1210310" y="1681480"/>
                    <a:pt x="1211580" y="1681480"/>
                  </a:cubicBezTo>
                  <a:cubicBezTo>
                    <a:pt x="1211580" y="1681480"/>
                    <a:pt x="1212850" y="1676400"/>
                    <a:pt x="1214120" y="1673860"/>
                  </a:cubicBezTo>
                  <a:cubicBezTo>
                    <a:pt x="1215390" y="1671320"/>
                    <a:pt x="1217930" y="1667510"/>
                    <a:pt x="1217930" y="1667510"/>
                  </a:cubicBezTo>
                  <a:cubicBezTo>
                    <a:pt x="1217930" y="1666240"/>
                    <a:pt x="1220470" y="1662430"/>
                    <a:pt x="1221740" y="1661160"/>
                  </a:cubicBezTo>
                  <a:cubicBezTo>
                    <a:pt x="1224280" y="1658620"/>
                    <a:pt x="1226820" y="1654810"/>
                    <a:pt x="1226820" y="1654810"/>
                  </a:cubicBezTo>
                  <a:cubicBezTo>
                    <a:pt x="1226820" y="1654810"/>
                    <a:pt x="1231900" y="1651000"/>
                    <a:pt x="1233170" y="1649730"/>
                  </a:cubicBezTo>
                  <a:cubicBezTo>
                    <a:pt x="1235710" y="1647190"/>
                    <a:pt x="1239520" y="1644650"/>
                    <a:pt x="1239520" y="1644650"/>
                  </a:cubicBezTo>
                  <a:cubicBezTo>
                    <a:pt x="1239520" y="1644650"/>
                    <a:pt x="1244600" y="1642110"/>
                    <a:pt x="1247140" y="1640840"/>
                  </a:cubicBezTo>
                  <a:cubicBezTo>
                    <a:pt x="1249680" y="1639570"/>
                    <a:pt x="1253490" y="1638300"/>
                    <a:pt x="1254760" y="1638300"/>
                  </a:cubicBezTo>
                  <a:cubicBezTo>
                    <a:pt x="1254760" y="1637030"/>
                    <a:pt x="1308100" y="1572260"/>
                    <a:pt x="1332230" y="1546860"/>
                  </a:cubicBezTo>
                  <a:cubicBezTo>
                    <a:pt x="1352550" y="1525270"/>
                    <a:pt x="1366520" y="1504950"/>
                    <a:pt x="1388110" y="1489710"/>
                  </a:cubicBezTo>
                  <a:cubicBezTo>
                    <a:pt x="1409700" y="1473200"/>
                    <a:pt x="1432560" y="1465580"/>
                    <a:pt x="1461770" y="1450340"/>
                  </a:cubicBezTo>
                  <a:cubicBezTo>
                    <a:pt x="1503680" y="1427480"/>
                    <a:pt x="1596390" y="1375410"/>
                    <a:pt x="1614170" y="1365250"/>
                  </a:cubicBezTo>
                  <a:cubicBezTo>
                    <a:pt x="1617980" y="1362710"/>
                    <a:pt x="1619250" y="1363980"/>
                    <a:pt x="1620520" y="1361440"/>
                  </a:cubicBezTo>
                  <a:cubicBezTo>
                    <a:pt x="1630680" y="1348740"/>
                    <a:pt x="1634490" y="1266190"/>
                    <a:pt x="1648460" y="1229360"/>
                  </a:cubicBezTo>
                  <a:cubicBezTo>
                    <a:pt x="1658620" y="1200150"/>
                    <a:pt x="1673860" y="1183640"/>
                    <a:pt x="1687830" y="1154430"/>
                  </a:cubicBezTo>
                  <a:cubicBezTo>
                    <a:pt x="1705610" y="1118870"/>
                    <a:pt x="1725930" y="1069340"/>
                    <a:pt x="1744980" y="1029970"/>
                  </a:cubicBezTo>
                  <a:cubicBezTo>
                    <a:pt x="1761490" y="994410"/>
                    <a:pt x="1797050" y="942340"/>
                    <a:pt x="1793240" y="927100"/>
                  </a:cubicBezTo>
                  <a:cubicBezTo>
                    <a:pt x="1791970" y="920750"/>
                    <a:pt x="1786890" y="919480"/>
                    <a:pt x="1780540" y="916940"/>
                  </a:cubicBezTo>
                  <a:cubicBezTo>
                    <a:pt x="1770380" y="913130"/>
                    <a:pt x="1751330" y="916940"/>
                    <a:pt x="1733550" y="916940"/>
                  </a:cubicBezTo>
                  <a:cubicBezTo>
                    <a:pt x="1710690" y="916940"/>
                    <a:pt x="1681480" y="916940"/>
                    <a:pt x="1656080" y="916940"/>
                  </a:cubicBezTo>
                  <a:cubicBezTo>
                    <a:pt x="1629410" y="916940"/>
                    <a:pt x="1604010" y="916940"/>
                    <a:pt x="1578610" y="916940"/>
                  </a:cubicBezTo>
                  <a:cubicBezTo>
                    <a:pt x="1553210" y="916940"/>
                    <a:pt x="1526540" y="916940"/>
                    <a:pt x="1501140" y="916940"/>
                  </a:cubicBezTo>
                  <a:cubicBezTo>
                    <a:pt x="1475740" y="916940"/>
                    <a:pt x="1449070" y="916940"/>
                    <a:pt x="1423670" y="916940"/>
                  </a:cubicBezTo>
                  <a:cubicBezTo>
                    <a:pt x="1398270" y="916940"/>
                    <a:pt x="1371600" y="914400"/>
                    <a:pt x="1346200" y="916940"/>
                  </a:cubicBezTo>
                  <a:cubicBezTo>
                    <a:pt x="1319530" y="919480"/>
                    <a:pt x="1294130" y="927100"/>
                    <a:pt x="1264920" y="933450"/>
                  </a:cubicBezTo>
                  <a:cubicBezTo>
                    <a:pt x="1233170" y="941070"/>
                    <a:pt x="1196340" y="953770"/>
                    <a:pt x="1163320" y="960120"/>
                  </a:cubicBezTo>
                  <a:cubicBezTo>
                    <a:pt x="1130300" y="965200"/>
                    <a:pt x="1094740" y="966470"/>
                    <a:pt x="1064260" y="969010"/>
                  </a:cubicBezTo>
                  <a:cubicBezTo>
                    <a:pt x="1036320" y="970280"/>
                    <a:pt x="1010920" y="969010"/>
                    <a:pt x="985520" y="969010"/>
                  </a:cubicBezTo>
                  <a:cubicBezTo>
                    <a:pt x="958850" y="969010"/>
                    <a:pt x="933450" y="969010"/>
                    <a:pt x="908050" y="969010"/>
                  </a:cubicBezTo>
                  <a:cubicBezTo>
                    <a:pt x="882650" y="969010"/>
                    <a:pt x="855980" y="969010"/>
                    <a:pt x="830580" y="969010"/>
                  </a:cubicBezTo>
                  <a:cubicBezTo>
                    <a:pt x="805180" y="969010"/>
                    <a:pt x="778510" y="969010"/>
                    <a:pt x="753110" y="969010"/>
                  </a:cubicBezTo>
                  <a:cubicBezTo>
                    <a:pt x="727710" y="969010"/>
                    <a:pt x="701040" y="969010"/>
                    <a:pt x="675640" y="969010"/>
                  </a:cubicBezTo>
                  <a:cubicBezTo>
                    <a:pt x="650240" y="969010"/>
                    <a:pt x="622300" y="965200"/>
                    <a:pt x="598170" y="969010"/>
                  </a:cubicBezTo>
                  <a:cubicBezTo>
                    <a:pt x="575310" y="971550"/>
                    <a:pt x="533400" y="984250"/>
                    <a:pt x="533400" y="984250"/>
                  </a:cubicBezTo>
                  <a:moveTo>
                    <a:pt x="604520" y="791210"/>
                  </a:moveTo>
                  <a:cubicBezTo>
                    <a:pt x="605790" y="791210"/>
                    <a:pt x="605790" y="791210"/>
                    <a:pt x="605790" y="791210"/>
                  </a:cubicBezTo>
                  <a:cubicBezTo>
                    <a:pt x="605790" y="791210"/>
                    <a:pt x="604520" y="791210"/>
                    <a:pt x="604520" y="791210"/>
                  </a:cubicBezTo>
                  <a:moveTo>
                    <a:pt x="648970" y="2066290"/>
                  </a:moveTo>
                  <a:cubicBezTo>
                    <a:pt x="657860" y="2076450"/>
                    <a:pt x="657860" y="2072640"/>
                    <a:pt x="657860" y="2072640"/>
                  </a:cubicBezTo>
                  <a:cubicBezTo>
                    <a:pt x="657860" y="2072640"/>
                    <a:pt x="660400" y="2070100"/>
                    <a:pt x="659130" y="2068830"/>
                  </a:cubicBezTo>
                  <a:cubicBezTo>
                    <a:pt x="659130" y="2067560"/>
                    <a:pt x="648970" y="2066290"/>
                    <a:pt x="648970" y="2066290"/>
                  </a:cubicBezTo>
                  <a:moveTo>
                    <a:pt x="1383030" y="1976120"/>
                  </a:moveTo>
                  <a:cubicBezTo>
                    <a:pt x="1423670" y="1976120"/>
                    <a:pt x="1428750" y="1973580"/>
                    <a:pt x="1428750" y="1973580"/>
                  </a:cubicBezTo>
                  <a:cubicBezTo>
                    <a:pt x="1428750" y="1972310"/>
                    <a:pt x="1409700" y="1973580"/>
                    <a:pt x="1402080" y="1973580"/>
                  </a:cubicBezTo>
                  <a:cubicBezTo>
                    <a:pt x="1395730" y="1974850"/>
                    <a:pt x="1383030" y="1976120"/>
                    <a:pt x="1383030" y="1976120"/>
                  </a:cubicBezTo>
                  <a:moveTo>
                    <a:pt x="1510030" y="1670050"/>
                  </a:moveTo>
                  <a:cubicBezTo>
                    <a:pt x="1531620" y="1668780"/>
                    <a:pt x="1529080" y="1661160"/>
                    <a:pt x="1527810" y="1661160"/>
                  </a:cubicBezTo>
                  <a:cubicBezTo>
                    <a:pt x="1526540" y="1659890"/>
                    <a:pt x="1526540" y="1661160"/>
                    <a:pt x="1525270" y="1662430"/>
                  </a:cubicBezTo>
                  <a:cubicBezTo>
                    <a:pt x="1521460" y="1663700"/>
                    <a:pt x="1510030" y="1670050"/>
                    <a:pt x="1510030" y="1670050"/>
                  </a:cubicBezTo>
                  <a:moveTo>
                    <a:pt x="1678940" y="1623060"/>
                  </a:moveTo>
                  <a:cubicBezTo>
                    <a:pt x="1690370" y="1635760"/>
                    <a:pt x="1709420" y="1623060"/>
                    <a:pt x="1727200" y="1620520"/>
                  </a:cubicBezTo>
                  <a:cubicBezTo>
                    <a:pt x="1751330" y="1615440"/>
                    <a:pt x="1795780" y="1624330"/>
                    <a:pt x="1821180" y="1607820"/>
                  </a:cubicBezTo>
                  <a:cubicBezTo>
                    <a:pt x="1849120" y="1590040"/>
                    <a:pt x="1866900" y="1537970"/>
                    <a:pt x="1883410" y="1513840"/>
                  </a:cubicBezTo>
                  <a:cubicBezTo>
                    <a:pt x="1893570" y="1499870"/>
                    <a:pt x="1910080" y="1482090"/>
                    <a:pt x="1907540" y="1479550"/>
                  </a:cubicBezTo>
                  <a:cubicBezTo>
                    <a:pt x="1903730" y="1474470"/>
                    <a:pt x="1854200" y="1511300"/>
                    <a:pt x="1822450" y="1526540"/>
                  </a:cubicBezTo>
                  <a:cubicBezTo>
                    <a:pt x="1785620" y="1545590"/>
                    <a:pt x="1719580" y="1560830"/>
                    <a:pt x="1696720" y="1582420"/>
                  </a:cubicBezTo>
                  <a:cubicBezTo>
                    <a:pt x="1685290" y="1595120"/>
                    <a:pt x="1678940" y="1623060"/>
                    <a:pt x="1678940" y="1623060"/>
                  </a:cubicBezTo>
                  <a:moveTo>
                    <a:pt x="1840230" y="1231900"/>
                  </a:moveTo>
                  <a:cubicBezTo>
                    <a:pt x="1940560" y="1177290"/>
                    <a:pt x="1969770" y="1144270"/>
                    <a:pt x="2006600" y="1120140"/>
                  </a:cubicBezTo>
                  <a:cubicBezTo>
                    <a:pt x="2049780" y="1094740"/>
                    <a:pt x="2129790" y="1060450"/>
                    <a:pt x="2153920" y="1050290"/>
                  </a:cubicBezTo>
                  <a:cubicBezTo>
                    <a:pt x="2161540" y="1046480"/>
                    <a:pt x="2166620" y="1047750"/>
                    <a:pt x="2169160" y="1043940"/>
                  </a:cubicBezTo>
                  <a:cubicBezTo>
                    <a:pt x="2171700" y="1042670"/>
                    <a:pt x="2170430" y="1041400"/>
                    <a:pt x="2172970" y="1037590"/>
                  </a:cubicBezTo>
                  <a:cubicBezTo>
                    <a:pt x="2179320" y="1024890"/>
                    <a:pt x="2226310" y="970280"/>
                    <a:pt x="2221230" y="953770"/>
                  </a:cubicBezTo>
                  <a:cubicBezTo>
                    <a:pt x="2217420" y="943610"/>
                    <a:pt x="2189480" y="942340"/>
                    <a:pt x="2179320" y="937260"/>
                  </a:cubicBezTo>
                  <a:cubicBezTo>
                    <a:pt x="2172970" y="933450"/>
                    <a:pt x="2171700" y="928370"/>
                    <a:pt x="2164080" y="928370"/>
                  </a:cubicBezTo>
                  <a:cubicBezTo>
                    <a:pt x="2147570" y="927100"/>
                    <a:pt x="2109470" y="961390"/>
                    <a:pt x="2081530" y="967740"/>
                  </a:cubicBezTo>
                  <a:cubicBezTo>
                    <a:pt x="2056130" y="974090"/>
                    <a:pt x="2025650" y="969010"/>
                    <a:pt x="2002790" y="967740"/>
                  </a:cubicBezTo>
                  <a:cubicBezTo>
                    <a:pt x="1985010" y="966470"/>
                    <a:pt x="1964690" y="957580"/>
                    <a:pt x="1955800" y="963930"/>
                  </a:cubicBezTo>
                  <a:cubicBezTo>
                    <a:pt x="1950720" y="966470"/>
                    <a:pt x="1953260" y="972820"/>
                    <a:pt x="1949450" y="981710"/>
                  </a:cubicBezTo>
                  <a:cubicBezTo>
                    <a:pt x="1941830" y="1003300"/>
                    <a:pt x="1917700" y="1052830"/>
                    <a:pt x="1899920" y="1090930"/>
                  </a:cubicBezTo>
                  <a:cubicBezTo>
                    <a:pt x="1880870" y="1135380"/>
                    <a:pt x="1844040" y="1223010"/>
                    <a:pt x="1840230" y="1230630"/>
                  </a:cubicBezTo>
                  <a:cubicBezTo>
                    <a:pt x="1840230" y="1231900"/>
                    <a:pt x="1840230" y="1231900"/>
                    <a:pt x="1840230" y="1231900"/>
                  </a:cubicBezTo>
                  <a:moveTo>
                    <a:pt x="2042160" y="1264920"/>
                  </a:moveTo>
                  <a:cubicBezTo>
                    <a:pt x="2045970" y="1263650"/>
                    <a:pt x="2045970" y="1262380"/>
                    <a:pt x="2045970" y="1262380"/>
                  </a:cubicBezTo>
                  <a:cubicBezTo>
                    <a:pt x="2045970" y="1262380"/>
                    <a:pt x="2042160" y="1264920"/>
                    <a:pt x="2042160" y="1264920"/>
                  </a:cubicBezTo>
                  <a:moveTo>
                    <a:pt x="2157730" y="459740"/>
                  </a:moveTo>
                  <a:cubicBezTo>
                    <a:pt x="2225040" y="458470"/>
                    <a:pt x="2247900" y="464820"/>
                    <a:pt x="2251710" y="459740"/>
                  </a:cubicBezTo>
                  <a:cubicBezTo>
                    <a:pt x="2255520" y="454660"/>
                    <a:pt x="2247900" y="447040"/>
                    <a:pt x="2246630" y="436880"/>
                  </a:cubicBezTo>
                  <a:cubicBezTo>
                    <a:pt x="2244090" y="415290"/>
                    <a:pt x="2246630" y="363220"/>
                    <a:pt x="2246630" y="334010"/>
                  </a:cubicBezTo>
                  <a:cubicBezTo>
                    <a:pt x="2246630" y="312420"/>
                    <a:pt x="2250440" y="280670"/>
                    <a:pt x="2246630" y="279400"/>
                  </a:cubicBezTo>
                  <a:cubicBezTo>
                    <a:pt x="2242820" y="278130"/>
                    <a:pt x="2235200" y="297180"/>
                    <a:pt x="2227580" y="309880"/>
                  </a:cubicBezTo>
                  <a:cubicBezTo>
                    <a:pt x="2216150" y="327660"/>
                    <a:pt x="2198370" y="354330"/>
                    <a:pt x="2185670" y="378460"/>
                  </a:cubicBezTo>
                  <a:cubicBezTo>
                    <a:pt x="2174240" y="403860"/>
                    <a:pt x="2157730" y="459740"/>
                    <a:pt x="2157730" y="459740"/>
                  </a:cubicBezTo>
                  <a:moveTo>
                    <a:pt x="2329180" y="1121410"/>
                  </a:moveTo>
                  <a:cubicBezTo>
                    <a:pt x="2529840" y="1000760"/>
                    <a:pt x="2584450" y="972820"/>
                    <a:pt x="2583180" y="967740"/>
                  </a:cubicBezTo>
                  <a:cubicBezTo>
                    <a:pt x="2581910" y="966470"/>
                    <a:pt x="2573020" y="966470"/>
                    <a:pt x="2567940" y="967740"/>
                  </a:cubicBezTo>
                  <a:cubicBezTo>
                    <a:pt x="2560320" y="970280"/>
                    <a:pt x="2555240" y="975360"/>
                    <a:pt x="2546350" y="981710"/>
                  </a:cubicBezTo>
                  <a:cubicBezTo>
                    <a:pt x="2524760" y="994410"/>
                    <a:pt x="2479040" y="1018540"/>
                    <a:pt x="2444750" y="1040130"/>
                  </a:cubicBezTo>
                  <a:cubicBezTo>
                    <a:pt x="2406650" y="1064260"/>
                    <a:pt x="2329180" y="1121410"/>
                    <a:pt x="2329180" y="1121410"/>
                  </a:cubicBezTo>
                  <a:moveTo>
                    <a:pt x="2773680" y="853440"/>
                  </a:moveTo>
                  <a:cubicBezTo>
                    <a:pt x="2780030" y="861060"/>
                    <a:pt x="2816860" y="839470"/>
                    <a:pt x="2815590" y="838200"/>
                  </a:cubicBezTo>
                  <a:cubicBezTo>
                    <a:pt x="2815590" y="838200"/>
                    <a:pt x="2773680" y="853440"/>
                    <a:pt x="2773680" y="8534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66675" y="8115300"/>
            <a:ext cx="3270885" cy="631507"/>
            <a:chOff x="0" y="0"/>
            <a:chExt cx="4361180" cy="842010"/>
          </a:xfrm>
        </p:grpSpPr>
        <p:sp>
          <p:nvSpPr>
            <p:cNvPr id="37" name="Freeform 37"/>
            <p:cNvSpPr/>
            <p:nvPr/>
          </p:nvSpPr>
          <p:spPr>
            <a:xfrm>
              <a:off x="50800" y="49530"/>
              <a:ext cx="4259580" cy="744220"/>
            </a:xfrm>
            <a:custGeom>
              <a:avLst/>
              <a:gdLst/>
              <a:ahLst/>
              <a:cxnLst/>
              <a:rect l="l" t="t" r="r" b="b"/>
              <a:pathLst>
                <a:path w="4259580" h="744220">
                  <a:moveTo>
                    <a:pt x="0" y="182880"/>
                  </a:moveTo>
                  <a:cubicBezTo>
                    <a:pt x="104140" y="76200"/>
                    <a:pt x="152400" y="77470"/>
                    <a:pt x="187960" y="81280"/>
                  </a:cubicBezTo>
                  <a:cubicBezTo>
                    <a:pt x="220980" y="85090"/>
                    <a:pt x="248920" y="105410"/>
                    <a:pt x="278130" y="113030"/>
                  </a:cubicBezTo>
                  <a:cubicBezTo>
                    <a:pt x="306070" y="121920"/>
                    <a:pt x="331470" y="128270"/>
                    <a:pt x="359410" y="130810"/>
                  </a:cubicBezTo>
                  <a:cubicBezTo>
                    <a:pt x="391160" y="134620"/>
                    <a:pt x="429260" y="135890"/>
                    <a:pt x="461010" y="130810"/>
                  </a:cubicBezTo>
                  <a:cubicBezTo>
                    <a:pt x="487680" y="127000"/>
                    <a:pt x="509270" y="114300"/>
                    <a:pt x="537210" y="105410"/>
                  </a:cubicBezTo>
                  <a:cubicBezTo>
                    <a:pt x="571500" y="95250"/>
                    <a:pt x="614680" y="86360"/>
                    <a:pt x="650240" y="73660"/>
                  </a:cubicBezTo>
                  <a:cubicBezTo>
                    <a:pt x="684530" y="60960"/>
                    <a:pt x="715010" y="36830"/>
                    <a:pt x="746760" y="30480"/>
                  </a:cubicBezTo>
                  <a:cubicBezTo>
                    <a:pt x="773430" y="25400"/>
                    <a:pt x="798830" y="31750"/>
                    <a:pt x="824230" y="31750"/>
                  </a:cubicBezTo>
                  <a:cubicBezTo>
                    <a:pt x="850900" y="31750"/>
                    <a:pt x="900430" y="33020"/>
                    <a:pt x="902970" y="33020"/>
                  </a:cubicBezTo>
                  <a:cubicBezTo>
                    <a:pt x="905510" y="33020"/>
                    <a:pt x="948690" y="20320"/>
                    <a:pt x="975360" y="15240"/>
                  </a:cubicBezTo>
                  <a:cubicBezTo>
                    <a:pt x="1008380" y="8890"/>
                    <a:pt x="1049020" y="2540"/>
                    <a:pt x="1082040" y="1270"/>
                  </a:cubicBezTo>
                  <a:cubicBezTo>
                    <a:pt x="1112520" y="0"/>
                    <a:pt x="1137920" y="0"/>
                    <a:pt x="1167130" y="3810"/>
                  </a:cubicBezTo>
                  <a:cubicBezTo>
                    <a:pt x="1201420" y="8890"/>
                    <a:pt x="1242060" y="19050"/>
                    <a:pt x="1272540" y="30480"/>
                  </a:cubicBezTo>
                  <a:cubicBezTo>
                    <a:pt x="1296670" y="39370"/>
                    <a:pt x="1315720" y="57150"/>
                    <a:pt x="1336040" y="60960"/>
                  </a:cubicBezTo>
                  <a:cubicBezTo>
                    <a:pt x="1355090" y="64770"/>
                    <a:pt x="1371600" y="60960"/>
                    <a:pt x="1391920" y="60960"/>
                  </a:cubicBezTo>
                  <a:cubicBezTo>
                    <a:pt x="1419860" y="59690"/>
                    <a:pt x="1452880" y="59690"/>
                    <a:pt x="1489710" y="58420"/>
                  </a:cubicBezTo>
                  <a:cubicBezTo>
                    <a:pt x="1535430" y="58420"/>
                    <a:pt x="1597660" y="57150"/>
                    <a:pt x="1645920" y="57150"/>
                  </a:cubicBezTo>
                  <a:cubicBezTo>
                    <a:pt x="1685290" y="55880"/>
                    <a:pt x="1719580" y="55880"/>
                    <a:pt x="1753870" y="57150"/>
                  </a:cubicBezTo>
                  <a:cubicBezTo>
                    <a:pt x="1784350" y="57150"/>
                    <a:pt x="1811020" y="57150"/>
                    <a:pt x="1842770" y="58420"/>
                  </a:cubicBezTo>
                  <a:cubicBezTo>
                    <a:pt x="1878330" y="59690"/>
                    <a:pt x="1917700" y="58420"/>
                    <a:pt x="1954530" y="63500"/>
                  </a:cubicBezTo>
                  <a:cubicBezTo>
                    <a:pt x="1988820" y="67310"/>
                    <a:pt x="2021840" y="80010"/>
                    <a:pt x="2056130" y="83820"/>
                  </a:cubicBezTo>
                  <a:cubicBezTo>
                    <a:pt x="2091690" y="87630"/>
                    <a:pt x="2127250" y="83820"/>
                    <a:pt x="2165350" y="85090"/>
                  </a:cubicBezTo>
                  <a:cubicBezTo>
                    <a:pt x="2207260" y="85090"/>
                    <a:pt x="2259330" y="83820"/>
                    <a:pt x="2298700" y="87630"/>
                  </a:cubicBezTo>
                  <a:cubicBezTo>
                    <a:pt x="2330450" y="91440"/>
                    <a:pt x="2360930" y="102870"/>
                    <a:pt x="2386330" y="105410"/>
                  </a:cubicBezTo>
                  <a:cubicBezTo>
                    <a:pt x="2405380" y="106680"/>
                    <a:pt x="2418080" y="105410"/>
                    <a:pt x="2435860" y="105410"/>
                  </a:cubicBezTo>
                  <a:cubicBezTo>
                    <a:pt x="2458720" y="105410"/>
                    <a:pt x="2498090" y="104140"/>
                    <a:pt x="2513330" y="105410"/>
                  </a:cubicBezTo>
                  <a:cubicBezTo>
                    <a:pt x="2520950" y="105410"/>
                    <a:pt x="2522220" y="106680"/>
                    <a:pt x="2528570" y="107950"/>
                  </a:cubicBezTo>
                  <a:cubicBezTo>
                    <a:pt x="2545080" y="109220"/>
                    <a:pt x="2583180" y="107950"/>
                    <a:pt x="2609850" y="107950"/>
                  </a:cubicBezTo>
                  <a:cubicBezTo>
                    <a:pt x="2635250" y="107950"/>
                    <a:pt x="2660650" y="107950"/>
                    <a:pt x="2686050" y="107950"/>
                  </a:cubicBezTo>
                  <a:cubicBezTo>
                    <a:pt x="2712720" y="107950"/>
                    <a:pt x="2738120" y="107950"/>
                    <a:pt x="2763520" y="107950"/>
                  </a:cubicBezTo>
                  <a:cubicBezTo>
                    <a:pt x="2788920" y="109220"/>
                    <a:pt x="2813050" y="109220"/>
                    <a:pt x="2840990" y="109220"/>
                  </a:cubicBezTo>
                  <a:cubicBezTo>
                    <a:pt x="2871470" y="109220"/>
                    <a:pt x="2908300" y="109220"/>
                    <a:pt x="2938780" y="109220"/>
                  </a:cubicBezTo>
                  <a:cubicBezTo>
                    <a:pt x="2966720" y="110490"/>
                    <a:pt x="2990850" y="110490"/>
                    <a:pt x="3018790" y="110490"/>
                  </a:cubicBezTo>
                  <a:cubicBezTo>
                    <a:pt x="3049270" y="111760"/>
                    <a:pt x="3089910" y="111760"/>
                    <a:pt x="3117850" y="114300"/>
                  </a:cubicBezTo>
                  <a:cubicBezTo>
                    <a:pt x="3136900" y="115570"/>
                    <a:pt x="3149600" y="119380"/>
                    <a:pt x="3167380" y="118110"/>
                  </a:cubicBezTo>
                  <a:cubicBezTo>
                    <a:pt x="3188970" y="116840"/>
                    <a:pt x="3209290" y="106680"/>
                    <a:pt x="3234690" y="104140"/>
                  </a:cubicBezTo>
                  <a:cubicBezTo>
                    <a:pt x="3263900" y="100330"/>
                    <a:pt x="3299460" y="106680"/>
                    <a:pt x="3335020" y="102870"/>
                  </a:cubicBezTo>
                  <a:cubicBezTo>
                    <a:pt x="3374390" y="99060"/>
                    <a:pt x="3420110" y="81280"/>
                    <a:pt x="3459480" y="77470"/>
                  </a:cubicBezTo>
                  <a:cubicBezTo>
                    <a:pt x="3493770" y="73660"/>
                    <a:pt x="3525520" y="76200"/>
                    <a:pt x="3559810" y="77470"/>
                  </a:cubicBezTo>
                  <a:cubicBezTo>
                    <a:pt x="3592830" y="78740"/>
                    <a:pt x="3627120" y="77470"/>
                    <a:pt x="3660140" y="87630"/>
                  </a:cubicBezTo>
                  <a:cubicBezTo>
                    <a:pt x="3694430" y="96520"/>
                    <a:pt x="3729990" y="123190"/>
                    <a:pt x="3763010" y="137160"/>
                  </a:cubicBezTo>
                  <a:cubicBezTo>
                    <a:pt x="3790950" y="149860"/>
                    <a:pt x="3820160" y="156210"/>
                    <a:pt x="3843020" y="166370"/>
                  </a:cubicBezTo>
                  <a:cubicBezTo>
                    <a:pt x="3862070" y="173990"/>
                    <a:pt x="3873500" y="186690"/>
                    <a:pt x="3892550" y="190500"/>
                  </a:cubicBezTo>
                  <a:cubicBezTo>
                    <a:pt x="3912870" y="194310"/>
                    <a:pt x="3940810" y="180340"/>
                    <a:pt x="3959860" y="186690"/>
                  </a:cubicBezTo>
                  <a:cubicBezTo>
                    <a:pt x="3978910" y="191770"/>
                    <a:pt x="3990340" y="215900"/>
                    <a:pt x="4006850" y="223520"/>
                  </a:cubicBezTo>
                  <a:cubicBezTo>
                    <a:pt x="4023360" y="231140"/>
                    <a:pt x="4037330" y="231140"/>
                    <a:pt x="4057650" y="233680"/>
                  </a:cubicBezTo>
                  <a:cubicBezTo>
                    <a:pt x="4091940" y="238760"/>
                    <a:pt x="4168140" y="241300"/>
                    <a:pt x="4192270" y="245110"/>
                  </a:cubicBezTo>
                  <a:cubicBezTo>
                    <a:pt x="4201160" y="246380"/>
                    <a:pt x="4203700" y="247650"/>
                    <a:pt x="4210050" y="248920"/>
                  </a:cubicBezTo>
                  <a:cubicBezTo>
                    <a:pt x="4215130" y="251460"/>
                    <a:pt x="4221480" y="254000"/>
                    <a:pt x="4226560" y="257810"/>
                  </a:cubicBezTo>
                  <a:cubicBezTo>
                    <a:pt x="4231640" y="261620"/>
                    <a:pt x="4235450" y="265430"/>
                    <a:pt x="4240530" y="269240"/>
                  </a:cubicBezTo>
                  <a:cubicBezTo>
                    <a:pt x="4244340" y="274320"/>
                    <a:pt x="4248150" y="279400"/>
                    <a:pt x="4250690" y="284480"/>
                  </a:cubicBezTo>
                  <a:cubicBezTo>
                    <a:pt x="4253230" y="289560"/>
                    <a:pt x="4255770" y="295910"/>
                    <a:pt x="4257040" y="302260"/>
                  </a:cubicBezTo>
                  <a:cubicBezTo>
                    <a:pt x="4258310" y="307340"/>
                    <a:pt x="4259580" y="313690"/>
                    <a:pt x="4259580" y="320040"/>
                  </a:cubicBezTo>
                  <a:cubicBezTo>
                    <a:pt x="4259580" y="326390"/>
                    <a:pt x="4259580" y="332740"/>
                    <a:pt x="4258310" y="337820"/>
                  </a:cubicBezTo>
                  <a:cubicBezTo>
                    <a:pt x="4255770" y="344170"/>
                    <a:pt x="4254500" y="350520"/>
                    <a:pt x="4251960" y="355600"/>
                  </a:cubicBezTo>
                  <a:cubicBezTo>
                    <a:pt x="4248150" y="360680"/>
                    <a:pt x="4245610" y="365760"/>
                    <a:pt x="4240530" y="370840"/>
                  </a:cubicBezTo>
                  <a:cubicBezTo>
                    <a:pt x="4236720" y="375920"/>
                    <a:pt x="4232910" y="379730"/>
                    <a:pt x="4227830" y="383540"/>
                  </a:cubicBezTo>
                  <a:cubicBezTo>
                    <a:pt x="4222750" y="386080"/>
                    <a:pt x="4216400" y="389890"/>
                    <a:pt x="4211320" y="392430"/>
                  </a:cubicBezTo>
                  <a:cubicBezTo>
                    <a:pt x="4206240" y="393700"/>
                    <a:pt x="4199890" y="396240"/>
                    <a:pt x="4193540" y="396240"/>
                  </a:cubicBezTo>
                  <a:cubicBezTo>
                    <a:pt x="4187190" y="397510"/>
                    <a:pt x="4183380" y="397510"/>
                    <a:pt x="4175760" y="396240"/>
                  </a:cubicBezTo>
                  <a:cubicBezTo>
                    <a:pt x="4159250" y="394970"/>
                    <a:pt x="4110990" y="381000"/>
                    <a:pt x="4107180" y="387350"/>
                  </a:cubicBezTo>
                  <a:cubicBezTo>
                    <a:pt x="4104640" y="391160"/>
                    <a:pt x="4123690" y="401320"/>
                    <a:pt x="4128770" y="414020"/>
                  </a:cubicBezTo>
                  <a:cubicBezTo>
                    <a:pt x="4138930" y="436880"/>
                    <a:pt x="4142740" y="486410"/>
                    <a:pt x="4142740" y="521970"/>
                  </a:cubicBezTo>
                  <a:cubicBezTo>
                    <a:pt x="4144010" y="556260"/>
                    <a:pt x="4141470" y="594360"/>
                    <a:pt x="4132580" y="623570"/>
                  </a:cubicBezTo>
                  <a:cubicBezTo>
                    <a:pt x="4123690" y="648970"/>
                    <a:pt x="4114800" y="671830"/>
                    <a:pt x="4094480" y="689610"/>
                  </a:cubicBezTo>
                  <a:cubicBezTo>
                    <a:pt x="4067810" y="713740"/>
                    <a:pt x="4009390" y="744220"/>
                    <a:pt x="3972560" y="741680"/>
                  </a:cubicBezTo>
                  <a:cubicBezTo>
                    <a:pt x="3939540" y="739140"/>
                    <a:pt x="3905250" y="711200"/>
                    <a:pt x="3883660" y="687070"/>
                  </a:cubicBezTo>
                  <a:cubicBezTo>
                    <a:pt x="3862070" y="664210"/>
                    <a:pt x="3862070" y="623570"/>
                    <a:pt x="3844290" y="600710"/>
                  </a:cubicBezTo>
                  <a:cubicBezTo>
                    <a:pt x="3826510" y="580390"/>
                    <a:pt x="3796030" y="575310"/>
                    <a:pt x="3778250" y="553720"/>
                  </a:cubicBezTo>
                  <a:cubicBezTo>
                    <a:pt x="3756660" y="529590"/>
                    <a:pt x="3736340" y="474980"/>
                    <a:pt x="3728720" y="454660"/>
                  </a:cubicBezTo>
                  <a:cubicBezTo>
                    <a:pt x="3724910" y="445770"/>
                    <a:pt x="3727450" y="438150"/>
                    <a:pt x="3722370" y="434340"/>
                  </a:cubicBezTo>
                  <a:cubicBezTo>
                    <a:pt x="3717290" y="431800"/>
                    <a:pt x="3708400" y="438150"/>
                    <a:pt x="3696970" y="440690"/>
                  </a:cubicBezTo>
                  <a:cubicBezTo>
                    <a:pt x="3674110" y="447040"/>
                    <a:pt x="3627120" y="455930"/>
                    <a:pt x="3592830" y="467360"/>
                  </a:cubicBezTo>
                  <a:cubicBezTo>
                    <a:pt x="3558540" y="480060"/>
                    <a:pt x="3525520" y="505460"/>
                    <a:pt x="3492500" y="511810"/>
                  </a:cubicBezTo>
                  <a:cubicBezTo>
                    <a:pt x="3463290" y="518160"/>
                    <a:pt x="3435350" y="511810"/>
                    <a:pt x="3403600" y="511810"/>
                  </a:cubicBezTo>
                  <a:cubicBezTo>
                    <a:pt x="3370580" y="511810"/>
                    <a:pt x="3329940" y="509270"/>
                    <a:pt x="3296920" y="514350"/>
                  </a:cubicBezTo>
                  <a:cubicBezTo>
                    <a:pt x="3267710" y="518160"/>
                    <a:pt x="3243580" y="532130"/>
                    <a:pt x="3215640" y="537210"/>
                  </a:cubicBezTo>
                  <a:cubicBezTo>
                    <a:pt x="3188970" y="541020"/>
                    <a:pt x="3159760" y="538480"/>
                    <a:pt x="3133090" y="538480"/>
                  </a:cubicBezTo>
                  <a:cubicBezTo>
                    <a:pt x="3106420" y="538480"/>
                    <a:pt x="3081020" y="538480"/>
                    <a:pt x="3055620" y="538480"/>
                  </a:cubicBezTo>
                  <a:cubicBezTo>
                    <a:pt x="3028950" y="538480"/>
                    <a:pt x="3003550" y="538480"/>
                    <a:pt x="2976880" y="538480"/>
                  </a:cubicBezTo>
                  <a:cubicBezTo>
                    <a:pt x="2948940" y="538480"/>
                    <a:pt x="2919730" y="538480"/>
                    <a:pt x="2889250" y="538480"/>
                  </a:cubicBezTo>
                  <a:cubicBezTo>
                    <a:pt x="2860040" y="538480"/>
                    <a:pt x="2827020" y="538480"/>
                    <a:pt x="2797810" y="538480"/>
                  </a:cubicBezTo>
                  <a:cubicBezTo>
                    <a:pt x="2769870" y="538480"/>
                    <a:pt x="2747010" y="539750"/>
                    <a:pt x="2719070" y="538480"/>
                  </a:cubicBezTo>
                  <a:cubicBezTo>
                    <a:pt x="2687320" y="535940"/>
                    <a:pt x="2650490" y="534670"/>
                    <a:pt x="2620010" y="528320"/>
                  </a:cubicBezTo>
                  <a:cubicBezTo>
                    <a:pt x="2592070" y="523240"/>
                    <a:pt x="2571750" y="513080"/>
                    <a:pt x="2543810" y="504190"/>
                  </a:cubicBezTo>
                  <a:cubicBezTo>
                    <a:pt x="2512060" y="495300"/>
                    <a:pt x="2473960" y="490220"/>
                    <a:pt x="2439670" y="477520"/>
                  </a:cubicBezTo>
                  <a:cubicBezTo>
                    <a:pt x="2404110" y="463550"/>
                    <a:pt x="2335530" y="424180"/>
                    <a:pt x="2335530" y="422910"/>
                  </a:cubicBezTo>
                  <a:cubicBezTo>
                    <a:pt x="2334260" y="422910"/>
                    <a:pt x="2327910" y="422910"/>
                    <a:pt x="2324100" y="421640"/>
                  </a:cubicBezTo>
                  <a:cubicBezTo>
                    <a:pt x="2321560" y="421640"/>
                    <a:pt x="2313940" y="421640"/>
                    <a:pt x="2313940" y="421640"/>
                  </a:cubicBezTo>
                  <a:cubicBezTo>
                    <a:pt x="2313940" y="420370"/>
                    <a:pt x="2307590" y="419100"/>
                    <a:pt x="2303780" y="417830"/>
                  </a:cubicBezTo>
                  <a:cubicBezTo>
                    <a:pt x="2301240" y="416560"/>
                    <a:pt x="2294890" y="414020"/>
                    <a:pt x="2293620" y="414020"/>
                  </a:cubicBezTo>
                  <a:cubicBezTo>
                    <a:pt x="2293620" y="414020"/>
                    <a:pt x="2288540" y="410210"/>
                    <a:pt x="2286000" y="407670"/>
                  </a:cubicBezTo>
                  <a:cubicBezTo>
                    <a:pt x="2282190" y="405130"/>
                    <a:pt x="2277110" y="401320"/>
                    <a:pt x="2277110" y="401320"/>
                  </a:cubicBezTo>
                  <a:cubicBezTo>
                    <a:pt x="2277110" y="401320"/>
                    <a:pt x="2272030" y="396240"/>
                    <a:pt x="2269490" y="393700"/>
                  </a:cubicBezTo>
                  <a:cubicBezTo>
                    <a:pt x="2266950" y="391160"/>
                    <a:pt x="2263140" y="386080"/>
                    <a:pt x="2263140" y="386080"/>
                  </a:cubicBezTo>
                  <a:cubicBezTo>
                    <a:pt x="2263140" y="386080"/>
                    <a:pt x="2261870" y="383540"/>
                    <a:pt x="2261870" y="383540"/>
                  </a:cubicBezTo>
                  <a:cubicBezTo>
                    <a:pt x="2260600" y="382270"/>
                    <a:pt x="2259330" y="383540"/>
                    <a:pt x="2255520" y="383540"/>
                  </a:cubicBezTo>
                  <a:cubicBezTo>
                    <a:pt x="2245360" y="384810"/>
                    <a:pt x="2204720" y="383540"/>
                    <a:pt x="2178050" y="383540"/>
                  </a:cubicBezTo>
                  <a:cubicBezTo>
                    <a:pt x="2152650" y="383540"/>
                    <a:pt x="2127250" y="383540"/>
                    <a:pt x="2101850" y="383540"/>
                  </a:cubicBezTo>
                  <a:cubicBezTo>
                    <a:pt x="2075180" y="383540"/>
                    <a:pt x="2049780" y="383540"/>
                    <a:pt x="2024380" y="383540"/>
                  </a:cubicBezTo>
                  <a:cubicBezTo>
                    <a:pt x="1997710" y="383540"/>
                    <a:pt x="1972310" y="383540"/>
                    <a:pt x="1946910" y="383540"/>
                  </a:cubicBezTo>
                  <a:cubicBezTo>
                    <a:pt x="1920240" y="383540"/>
                    <a:pt x="1894840" y="383540"/>
                    <a:pt x="1869440" y="383540"/>
                  </a:cubicBezTo>
                  <a:cubicBezTo>
                    <a:pt x="1842770" y="383540"/>
                    <a:pt x="1817370" y="383540"/>
                    <a:pt x="1791970" y="383540"/>
                  </a:cubicBezTo>
                  <a:cubicBezTo>
                    <a:pt x="1766570" y="383540"/>
                    <a:pt x="1739900" y="383540"/>
                    <a:pt x="1714500" y="383540"/>
                  </a:cubicBezTo>
                  <a:cubicBezTo>
                    <a:pt x="1689100" y="383540"/>
                    <a:pt x="1662430" y="383540"/>
                    <a:pt x="1637030" y="383540"/>
                  </a:cubicBezTo>
                  <a:cubicBezTo>
                    <a:pt x="1611630" y="383540"/>
                    <a:pt x="1584960" y="383540"/>
                    <a:pt x="1559560" y="383540"/>
                  </a:cubicBezTo>
                  <a:cubicBezTo>
                    <a:pt x="1534160" y="383540"/>
                    <a:pt x="1507490" y="383540"/>
                    <a:pt x="1482090" y="383540"/>
                  </a:cubicBezTo>
                  <a:cubicBezTo>
                    <a:pt x="1456690" y="383540"/>
                    <a:pt x="1431290" y="383540"/>
                    <a:pt x="1404620" y="383540"/>
                  </a:cubicBezTo>
                  <a:cubicBezTo>
                    <a:pt x="1379220" y="383540"/>
                    <a:pt x="1353820" y="383540"/>
                    <a:pt x="1327150" y="383540"/>
                  </a:cubicBezTo>
                  <a:cubicBezTo>
                    <a:pt x="1301750" y="383540"/>
                    <a:pt x="1276350" y="383540"/>
                    <a:pt x="1249680" y="383540"/>
                  </a:cubicBezTo>
                  <a:cubicBezTo>
                    <a:pt x="1224280" y="383540"/>
                    <a:pt x="1198880" y="383540"/>
                    <a:pt x="1172210" y="383540"/>
                  </a:cubicBezTo>
                  <a:cubicBezTo>
                    <a:pt x="1146810" y="383540"/>
                    <a:pt x="1121410" y="383540"/>
                    <a:pt x="1096010" y="383540"/>
                  </a:cubicBezTo>
                  <a:cubicBezTo>
                    <a:pt x="1069340" y="383540"/>
                    <a:pt x="1045210" y="383540"/>
                    <a:pt x="1018540" y="383540"/>
                  </a:cubicBezTo>
                  <a:cubicBezTo>
                    <a:pt x="986790" y="383540"/>
                    <a:pt x="948690" y="382270"/>
                    <a:pt x="916940" y="384810"/>
                  </a:cubicBezTo>
                  <a:cubicBezTo>
                    <a:pt x="889000" y="386080"/>
                    <a:pt x="868680" y="391160"/>
                    <a:pt x="840740" y="394970"/>
                  </a:cubicBezTo>
                  <a:cubicBezTo>
                    <a:pt x="807720" y="400050"/>
                    <a:pt x="767080" y="407670"/>
                    <a:pt x="734060" y="410210"/>
                  </a:cubicBezTo>
                  <a:cubicBezTo>
                    <a:pt x="706120" y="411480"/>
                    <a:pt x="683260" y="410210"/>
                    <a:pt x="656590" y="408940"/>
                  </a:cubicBezTo>
                  <a:cubicBezTo>
                    <a:pt x="631190" y="408940"/>
                    <a:pt x="605790" y="408940"/>
                    <a:pt x="579120" y="408940"/>
                  </a:cubicBezTo>
                  <a:cubicBezTo>
                    <a:pt x="553720" y="408940"/>
                    <a:pt x="528320" y="408940"/>
                    <a:pt x="501650" y="408940"/>
                  </a:cubicBezTo>
                  <a:cubicBezTo>
                    <a:pt x="476250" y="408940"/>
                    <a:pt x="450850" y="408940"/>
                    <a:pt x="425450" y="408940"/>
                  </a:cubicBezTo>
                  <a:cubicBezTo>
                    <a:pt x="398780" y="408940"/>
                    <a:pt x="373380" y="408940"/>
                    <a:pt x="347980" y="408940"/>
                  </a:cubicBezTo>
                  <a:cubicBezTo>
                    <a:pt x="321310" y="408940"/>
                    <a:pt x="295910" y="410210"/>
                    <a:pt x="269240" y="408940"/>
                  </a:cubicBezTo>
                  <a:cubicBezTo>
                    <a:pt x="241300" y="408940"/>
                    <a:pt x="209550" y="414020"/>
                    <a:pt x="182880" y="406400"/>
                  </a:cubicBezTo>
                  <a:cubicBezTo>
                    <a:pt x="153670" y="397510"/>
                    <a:pt x="123190" y="375920"/>
                    <a:pt x="99060" y="356870"/>
                  </a:cubicBezTo>
                  <a:cubicBezTo>
                    <a:pt x="76200" y="340360"/>
                    <a:pt x="55880" y="323850"/>
                    <a:pt x="40640" y="298450"/>
                  </a:cubicBezTo>
                  <a:cubicBezTo>
                    <a:pt x="21590" y="267970"/>
                    <a:pt x="0" y="182880"/>
                    <a:pt x="0" y="182880"/>
                  </a:cubicBezTo>
                  <a:moveTo>
                    <a:pt x="588010" y="91440"/>
                  </a:moveTo>
                  <a:cubicBezTo>
                    <a:pt x="603250" y="92710"/>
                    <a:pt x="605790" y="92710"/>
                    <a:pt x="605790" y="92710"/>
                  </a:cubicBezTo>
                  <a:cubicBezTo>
                    <a:pt x="605790" y="91440"/>
                    <a:pt x="588010" y="91440"/>
                    <a:pt x="588010" y="91440"/>
                  </a:cubicBezTo>
                  <a:moveTo>
                    <a:pt x="2651760" y="363220"/>
                  </a:moveTo>
                  <a:cubicBezTo>
                    <a:pt x="2706370" y="382270"/>
                    <a:pt x="2738120" y="373380"/>
                    <a:pt x="2738120" y="369570"/>
                  </a:cubicBezTo>
                  <a:cubicBezTo>
                    <a:pt x="2738120" y="365760"/>
                    <a:pt x="2707640" y="358140"/>
                    <a:pt x="2697480" y="356870"/>
                  </a:cubicBezTo>
                  <a:cubicBezTo>
                    <a:pt x="2689860" y="355600"/>
                    <a:pt x="2686050" y="355600"/>
                    <a:pt x="2679700" y="355600"/>
                  </a:cubicBezTo>
                  <a:cubicBezTo>
                    <a:pt x="2670810" y="356870"/>
                    <a:pt x="2651760" y="363220"/>
                    <a:pt x="2651760" y="363220"/>
                  </a:cubicBezTo>
                  <a:moveTo>
                    <a:pt x="3887470" y="411480"/>
                  </a:moveTo>
                  <a:cubicBezTo>
                    <a:pt x="3917950" y="473710"/>
                    <a:pt x="3956050" y="504190"/>
                    <a:pt x="3963670" y="499110"/>
                  </a:cubicBezTo>
                  <a:cubicBezTo>
                    <a:pt x="3970020" y="495300"/>
                    <a:pt x="3968750" y="469900"/>
                    <a:pt x="3963670" y="457200"/>
                  </a:cubicBezTo>
                  <a:cubicBezTo>
                    <a:pt x="3956050" y="439420"/>
                    <a:pt x="3929380" y="415290"/>
                    <a:pt x="3914140" y="408940"/>
                  </a:cubicBezTo>
                  <a:cubicBezTo>
                    <a:pt x="3905250" y="406400"/>
                    <a:pt x="3887470" y="411480"/>
                    <a:pt x="3887470" y="4114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270308" y="3123248"/>
            <a:ext cx="1121092" cy="380047"/>
            <a:chOff x="0" y="0"/>
            <a:chExt cx="1494790" cy="506730"/>
          </a:xfrm>
        </p:grpSpPr>
        <p:sp>
          <p:nvSpPr>
            <p:cNvPr id="39" name="Freeform 39"/>
            <p:cNvSpPr/>
            <p:nvPr/>
          </p:nvSpPr>
          <p:spPr>
            <a:xfrm>
              <a:off x="49530" y="36830"/>
              <a:ext cx="1398270" cy="430530"/>
            </a:xfrm>
            <a:custGeom>
              <a:avLst/>
              <a:gdLst/>
              <a:ahLst/>
              <a:cxnLst/>
              <a:rect l="l" t="t" r="r" b="b"/>
              <a:pathLst>
                <a:path w="1398270" h="430530">
                  <a:moveTo>
                    <a:pt x="127000" y="53340"/>
                  </a:moveTo>
                  <a:cubicBezTo>
                    <a:pt x="302260" y="25400"/>
                    <a:pt x="335280" y="19050"/>
                    <a:pt x="356870" y="35560"/>
                  </a:cubicBezTo>
                  <a:cubicBezTo>
                    <a:pt x="384810" y="58420"/>
                    <a:pt x="416560" y="138430"/>
                    <a:pt x="407670" y="173990"/>
                  </a:cubicBezTo>
                  <a:cubicBezTo>
                    <a:pt x="400050" y="204470"/>
                    <a:pt x="358140" y="224790"/>
                    <a:pt x="330200" y="242570"/>
                  </a:cubicBezTo>
                  <a:cubicBezTo>
                    <a:pt x="303530" y="259080"/>
                    <a:pt x="271780" y="259080"/>
                    <a:pt x="245110" y="276860"/>
                  </a:cubicBezTo>
                  <a:cubicBezTo>
                    <a:pt x="215900" y="295910"/>
                    <a:pt x="196850" y="341630"/>
                    <a:pt x="165100" y="356870"/>
                  </a:cubicBezTo>
                  <a:cubicBezTo>
                    <a:pt x="134620" y="369570"/>
                    <a:pt x="85090" y="372110"/>
                    <a:pt x="58420" y="363220"/>
                  </a:cubicBezTo>
                  <a:cubicBezTo>
                    <a:pt x="38100" y="356870"/>
                    <a:pt x="21590" y="339090"/>
                    <a:pt x="12700" y="323850"/>
                  </a:cubicBezTo>
                  <a:cubicBezTo>
                    <a:pt x="5080" y="312420"/>
                    <a:pt x="1270" y="299720"/>
                    <a:pt x="1270" y="284480"/>
                  </a:cubicBezTo>
                  <a:cubicBezTo>
                    <a:pt x="2540" y="267970"/>
                    <a:pt x="10160" y="242570"/>
                    <a:pt x="21590" y="228600"/>
                  </a:cubicBezTo>
                  <a:cubicBezTo>
                    <a:pt x="34290" y="213360"/>
                    <a:pt x="73660" y="198120"/>
                    <a:pt x="74930" y="199390"/>
                  </a:cubicBezTo>
                  <a:cubicBezTo>
                    <a:pt x="74930" y="199390"/>
                    <a:pt x="12700" y="243840"/>
                    <a:pt x="11430" y="241300"/>
                  </a:cubicBezTo>
                  <a:cubicBezTo>
                    <a:pt x="8890" y="238760"/>
                    <a:pt x="107950" y="134620"/>
                    <a:pt x="151130" y="107950"/>
                  </a:cubicBezTo>
                  <a:cubicBezTo>
                    <a:pt x="180340" y="88900"/>
                    <a:pt x="204470" y="85090"/>
                    <a:pt x="232410" y="77470"/>
                  </a:cubicBezTo>
                  <a:cubicBezTo>
                    <a:pt x="264160" y="71120"/>
                    <a:pt x="298450" y="68580"/>
                    <a:pt x="331470" y="68580"/>
                  </a:cubicBezTo>
                  <a:cubicBezTo>
                    <a:pt x="367030" y="69850"/>
                    <a:pt x="408940" y="66040"/>
                    <a:pt x="439420" y="82550"/>
                  </a:cubicBezTo>
                  <a:cubicBezTo>
                    <a:pt x="469900" y="99060"/>
                    <a:pt x="500380" y="137160"/>
                    <a:pt x="511810" y="172720"/>
                  </a:cubicBezTo>
                  <a:cubicBezTo>
                    <a:pt x="521970" y="208280"/>
                    <a:pt x="514350" y="261620"/>
                    <a:pt x="501650" y="293370"/>
                  </a:cubicBezTo>
                  <a:cubicBezTo>
                    <a:pt x="491490" y="320040"/>
                    <a:pt x="474980" y="337820"/>
                    <a:pt x="454660" y="356870"/>
                  </a:cubicBezTo>
                  <a:cubicBezTo>
                    <a:pt x="430530" y="379730"/>
                    <a:pt x="393700" y="408940"/>
                    <a:pt x="359410" y="419100"/>
                  </a:cubicBezTo>
                  <a:cubicBezTo>
                    <a:pt x="323850" y="429260"/>
                    <a:pt x="271780" y="430530"/>
                    <a:pt x="242570" y="415290"/>
                  </a:cubicBezTo>
                  <a:cubicBezTo>
                    <a:pt x="217170" y="401320"/>
                    <a:pt x="196850" y="367030"/>
                    <a:pt x="190500" y="339090"/>
                  </a:cubicBezTo>
                  <a:cubicBezTo>
                    <a:pt x="182880" y="311150"/>
                    <a:pt x="190500" y="275590"/>
                    <a:pt x="203200" y="246380"/>
                  </a:cubicBezTo>
                  <a:cubicBezTo>
                    <a:pt x="217170" y="214630"/>
                    <a:pt x="247650" y="179070"/>
                    <a:pt x="276860" y="157480"/>
                  </a:cubicBezTo>
                  <a:cubicBezTo>
                    <a:pt x="304800" y="138430"/>
                    <a:pt x="336550" y="127000"/>
                    <a:pt x="375920" y="120650"/>
                  </a:cubicBezTo>
                  <a:cubicBezTo>
                    <a:pt x="427990" y="113030"/>
                    <a:pt x="520700" y="114300"/>
                    <a:pt x="568960" y="132080"/>
                  </a:cubicBezTo>
                  <a:cubicBezTo>
                    <a:pt x="603250" y="146050"/>
                    <a:pt x="612140" y="184150"/>
                    <a:pt x="646430" y="195580"/>
                  </a:cubicBezTo>
                  <a:cubicBezTo>
                    <a:pt x="690880" y="210820"/>
                    <a:pt x="811530" y="173990"/>
                    <a:pt x="822960" y="195580"/>
                  </a:cubicBezTo>
                  <a:cubicBezTo>
                    <a:pt x="831850" y="208280"/>
                    <a:pt x="805180" y="251460"/>
                    <a:pt x="783590" y="265430"/>
                  </a:cubicBezTo>
                  <a:cubicBezTo>
                    <a:pt x="759460" y="280670"/>
                    <a:pt x="717550" y="278130"/>
                    <a:pt x="681990" y="275590"/>
                  </a:cubicBezTo>
                  <a:cubicBezTo>
                    <a:pt x="643890" y="271780"/>
                    <a:pt x="599440" y="257810"/>
                    <a:pt x="560070" y="242570"/>
                  </a:cubicBezTo>
                  <a:cubicBezTo>
                    <a:pt x="520700" y="227330"/>
                    <a:pt x="467360" y="209550"/>
                    <a:pt x="448310" y="184150"/>
                  </a:cubicBezTo>
                  <a:cubicBezTo>
                    <a:pt x="434340" y="166370"/>
                    <a:pt x="430530" y="142240"/>
                    <a:pt x="433070" y="123190"/>
                  </a:cubicBezTo>
                  <a:cubicBezTo>
                    <a:pt x="435610" y="104140"/>
                    <a:pt x="449580" y="81280"/>
                    <a:pt x="462280" y="68580"/>
                  </a:cubicBezTo>
                  <a:cubicBezTo>
                    <a:pt x="473710" y="57150"/>
                    <a:pt x="486410" y="52070"/>
                    <a:pt x="500380" y="48260"/>
                  </a:cubicBezTo>
                  <a:cubicBezTo>
                    <a:pt x="513080" y="45720"/>
                    <a:pt x="528320" y="44450"/>
                    <a:pt x="542290" y="48260"/>
                  </a:cubicBezTo>
                  <a:cubicBezTo>
                    <a:pt x="560070" y="53340"/>
                    <a:pt x="595630" y="81280"/>
                    <a:pt x="594360" y="83820"/>
                  </a:cubicBezTo>
                  <a:cubicBezTo>
                    <a:pt x="591820" y="87630"/>
                    <a:pt x="492760" y="58420"/>
                    <a:pt x="494030" y="49530"/>
                  </a:cubicBezTo>
                  <a:cubicBezTo>
                    <a:pt x="495300" y="35560"/>
                    <a:pt x="725170" y="17780"/>
                    <a:pt x="822960" y="40640"/>
                  </a:cubicBezTo>
                  <a:cubicBezTo>
                    <a:pt x="909320" y="60960"/>
                    <a:pt x="1057910" y="147320"/>
                    <a:pt x="1054100" y="165100"/>
                  </a:cubicBezTo>
                  <a:cubicBezTo>
                    <a:pt x="1051560" y="173990"/>
                    <a:pt x="990600" y="163830"/>
                    <a:pt x="961390" y="168910"/>
                  </a:cubicBezTo>
                  <a:cubicBezTo>
                    <a:pt x="934720" y="173990"/>
                    <a:pt x="915670" y="189230"/>
                    <a:pt x="886460" y="193040"/>
                  </a:cubicBezTo>
                  <a:cubicBezTo>
                    <a:pt x="845820" y="198120"/>
                    <a:pt x="772160" y="194310"/>
                    <a:pt x="742950" y="182880"/>
                  </a:cubicBezTo>
                  <a:cubicBezTo>
                    <a:pt x="726440" y="175260"/>
                    <a:pt x="717550" y="166370"/>
                    <a:pt x="709930" y="153670"/>
                  </a:cubicBezTo>
                  <a:cubicBezTo>
                    <a:pt x="701040" y="138430"/>
                    <a:pt x="693420" y="111760"/>
                    <a:pt x="694690" y="92710"/>
                  </a:cubicBezTo>
                  <a:cubicBezTo>
                    <a:pt x="697230" y="73660"/>
                    <a:pt x="709930" y="49530"/>
                    <a:pt x="725170" y="36830"/>
                  </a:cubicBezTo>
                  <a:cubicBezTo>
                    <a:pt x="739140" y="24130"/>
                    <a:pt x="764540" y="11430"/>
                    <a:pt x="783590" y="13970"/>
                  </a:cubicBezTo>
                  <a:cubicBezTo>
                    <a:pt x="806450" y="17780"/>
                    <a:pt x="826770" y="62230"/>
                    <a:pt x="850900" y="69850"/>
                  </a:cubicBezTo>
                  <a:cubicBezTo>
                    <a:pt x="875030" y="77470"/>
                    <a:pt x="897890" y="60960"/>
                    <a:pt x="928370" y="64770"/>
                  </a:cubicBezTo>
                  <a:cubicBezTo>
                    <a:pt x="976630" y="73660"/>
                    <a:pt x="1052830" y="135890"/>
                    <a:pt x="1104900" y="138430"/>
                  </a:cubicBezTo>
                  <a:cubicBezTo>
                    <a:pt x="1148080" y="139700"/>
                    <a:pt x="1192530" y="102870"/>
                    <a:pt x="1220470" y="102870"/>
                  </a:cubicBezTo>
                  <a:cubicBezTo>
                    <a:pt x="1238250" y="101600"/>
                    <a:pt x="1249680" y="105410"/>
                    <a:pt x="1262380" y="113030"/>
                  </a:cubicBezTo>
                  <a:cubicBezTo>
                    <a:pt x="1277620" y="121920"/>
                    <a:pt x="1296670" y="143510"/>
                    <a:pt x="1304290" y="160020"/>
                  </a:cubicBezTo>
                  <a:cubicBezTo>
                    <a:pt x="1310640" y="173990"/>
                    <a:pt x="1311910" y="187960"/>
                    <a:pt x="1309370" y="203200"/>
                  </a:cubicBezTo>
                  <a:cubicBezTo>
                    <a:pt x="1306830" y="220980"/>
                    <a:pt x="1295400" y="245110"/>
                    <a:pt x="1280160" y="259080"/>
                  </a:cubicBezTo>
                  <a:cubicBezTo>
                    <a:pt x="1264920" y="271780"/>
                    <a:pt x="1240790" y="281940"/>
                    <a:pt x="1220470" y="280670"/>
                  </a:cubicBezTo>
                  <a:cubicBezTo>
                    <a:pt x="1198880" y="279400"/>
                    <a:pt x="1173480" y="262890"/>
                    <a:pt x="1151890" y="246380"/>
                  </a:cubicBezTo>
                  <a:cubicBezTo>
                    <a:pt x="1126490" y="226060"/>
                    <a:pt x="1092200" y="191770"/>
                    <a:pt x="1082040" y="167640"/>
                  </a:cubicBezTo>
                  <a:cubicBezTo>
                    <a:pt x="1074420" y="152400"/>
                    <a:pt x="1073150" y="139700"/>
                    <a:pt x="1075690" y="125730"/>
                  </a:cubicBezTo>
                  <a:cubicBezTo>
                    <a:pt x="1078230" y="106680"/>
                    <a:pt x="1092200" y="81280"/>
                    <a:pt x="1104900" y="68580"/>
                  </a:cubicBezTo>
                  <a:cubicBezTo>
                    <a:pt x="1115060" y="58420"/>
                    <a:pt x="1127760" y="50800"/>
                    <a:pt x="1141730" y="48260"/>
                  </a:cubicBezTo>
                  <a:cubicBezTo>
                    <a:pt x="1160780" y="44450"/>
                    <a:pt x="1187450" y="45720"/>
                    <a:pt x="1205230" y="54610"/>
                  </a:cubicBezTo>
                  <a:cubicBezTo>
                    <a:pt x="1223010" y="63500"/>
                    <a:pt x="1250950" y="97790"/>
                    <a:pt x="1248410" y="101600"/>
                  </a:cubicBezTo>
                  <a:cubicBezTo>
                    <a:pt x="1244600" y="107950"/>
                    <a:pt x="1135380" y="55880"/>
                    <a:pt x="1136650" y="49530"/>
                  </a:cubicBezTo>
                  <a:cubicBezTo>
                    <a:pt x="1139190" y="43180"/>
                    <a:pt x="1217930" y="43180"/>
                    <a:pt x="1247140" y="59690"/>
                  </a:cubicBezTo>
                  <a:cubicBezTo>
                    <a:pt x="1276350" y="76200"/>
                    <a:pt x="1305560" y="116840"/>
                    <a:pt x="1314450" y="148590"/>
                  </a:cubicBezTo>
                  <a:cubicBezTo>
                    <a:pt x="1322070" y="176530"/>
                    <a:pt x="1314450" y="214630"/>
                    <a:pt x="1304290" y="234950"/>
                  </a:cubicBezTo>
                  <a:cubicBezTo>
                    <a:pt x="1297940" y="248920"/>
                    <a:pt x="1287780" y="257810"/>
                    <a:pt x="1275080" y="265430"/>
                  </a:cubicBezTo>
                  <a:cubicBezTo>
                    <a:pt x="1258570" y="274320"/>
                    <a:pt x="1230630" y="279400"/>
                    <a:pt x="1212850" y="276860"/>
                  </a:cubicBezTo>
                  <a:cubicBezTo>
                    <a:pt x="1197610" y="275590"/>
                    <a:pt x="1184910" y="270510"/>
                    <a:pt x="1173480" y="260350"/>
                  </a:cubicBezTo>
                  <a:cubicBezTo>
                    <a:pt x="1159510" y="247650"/>
                    <a:pt x="1141730" y="227330"/>
                    <a:pt x="1139190" y="205740"/>
                  </a:cubicBezTo>
                  <a:cubicBezTo>
                    <a:pt x="1136650" y="181610"/>
                    <a:pt x="1145540" y="140970"/>
                    <a:pt x="1167130" y="121920"/>
                  </a:cubicBezTo>
                  <a:cubicBezTo>
                    <a:pt x="1193800" y="97790"/>
                    <a:pt x="1263650" y="81280"/>
                    <a:pt x="1301750" y="90170"/>
                  </a:cubicBezTo>
                  <a:cubicBezTo>
                    <a:pt x="1337310" y="100330"/>
                    <a:pt x="1375410" y="139700"/>
                    <a:pt x="1388110" y="168910"/>
                  </a:cubicBezTo>
                  <a:cubicBezTo>
                    <a:pt x="1398270" y="194310"/>
                    <a:pt x="1393190" y="232410"/>
                    <a:pt x="1383030" y="252730"/>
                  </a:cubicBezTo>
                  <a:cubicBezTo>
                    <a:pt x="1374140" y="270510"/>
                    <a:pt x="1356360" y="283210"/>
                    <a:pt x="1339850" y="290830"/>
                  </a:cubicBezTo>
                  <a:cubicBezTo>
                    <a:pt x="1322070" y="297180"/>
                    <a:pt x="1299210" y="298450"/>
                    <a:pt x="1281430" y="293370"/>
                  </a:cubicBezTo>
                  <a:cubicBezTo>
                    <a:pt x="1264920" y="288290"/>
                    <a:pt x="1245870" y="275590"/>
                    <a:pt x="1234440" y="260350"/>
                  </a:cubicBezTo>
                  <a:cubicBezTo>
                    <a:pt x="1224280" y="246380"/>
                    <a:pt x="1216660" y="224790"/>
                    <a:pt x="1216660" y="205740"/>
                  </a:cubicBezTo>
                  <a:cubicBezTo>
                    <a:pt x="1216660" y="187960"/>
                    <a:pt x="1224280" y="166370"/>
                    <a:pt x="1234440" y="152400"/>
                  </a:cubicBezTo>
                  <a:cubicBezTo>
                    <a:pt x="1245870" y="137160"/>
                    <a:pt x="1263650" y="123190"/>
                    <a:pt x="1282700" y="119380"/>
                  </a:cubicBezTo>
                  <a:cubicBezTo>
                    <a:pt x="1305560" y="115570"/>
                    <a:pt x="1346200" y="124460"/>
                    <a:pt x="1365250" y="138430"/>
                  </a:cubicBezTo>
                  <a:cubicBezTo>
                    <a:pt x="1380490" y="149860"/>
                    <a:pt x="1390650" y="170180"/>
                    <a:pt x="1394460" y="187960"/>
                  </a:cubicBezTo>
                  <a:cubicBezTo>
                    <a:pt x="1398270" y="205740"/>
                    <a:pt x="1397000" y="227330"/>
                    <a:pt x="1388110" y="245110"/>
                  </a:cubicBezTo>
                  <a:cubicBezTo>
                    <a:pt x="1376680" y="265430"/>
                    <a:pt x="1343660" y="289560"/>
                    <a:pt x="1320800" y="295910"/>
                  </a:cubicBezTo>
                  <a:cubicBezTo>
                    <a:pt x="1301750" y="299720"/>
                    <a:pt x="1280160" y="294640"/>
                    <a:pt x="1263650" y="285750"/>
                  </a:cubicBezTo>
                  <a:cubicBezTo>
                    <a:pt x="1248410" y="276860"/>
                    <a:pt x="1221740" y="251460"/>
                    <a:pt x="1224280" y="243840"/>
                  </a:cubicBezTo>
                  <a:cubicBezTo>
                    <a:pt x="1228090" y="236220"/>
                    <a:pt x="1266190" y="251460"/>
                    <a:pt x="1281430" y="241300"/>
                  </a:cubicBezTo>
                  <a:cubicBezTo>
                    <a:pt x="1297940" y="231140"/>
                    <a:pt x="1311910" y="171450"/>
                    <a:pt x="1315720" y="172720"/>
                  </a:cubicBezTo>
                  <a:cubicBezTo>
                    <a:pt x="1318260" y="172720"/>
                    <a:pt x="1313180" y="218440"/>
                    <a:pt x="1304290" y="234950"/>
                  </a:cubicBezTo>
                  <a:cubicBezTo>
                    <a:pt x="1297940" y="247650"/>
                    <a:pt x="1286510" y="257810"/>
                    <a:pt x="1275080" y="265430"/>
                  </a:cubicBezTo>
                  <a:cubicBezTo>
                    <a:pt x="1262380" y="273050"/>
                    <a:pt x="1248410" y="278130"/>
                    <a:pt x="1234440" y="278130"/>
                  </a:cubicBezTo>
                  <a:cubicBezTo>
                    <a:pt x="1215390" y="278130"/>
                    <a:pt x="1188720" y="270510"/>
                    <a:pt x="1173480" y="260350"/>
                  </a:cubicBezTo>
                  <a:cubicBezTo>
                    <a:pt x="1160780" y="251460"/>
                    <a:pt x="1151890" y="237490"/>
                    <a:pt x="1146810" y="226060"/>
                  </a:cubicBezTo>
                  <a:cubicBezTo>
                    <a:pt x="1143000" y="219710"/>
                    <a:pt x="1136650" y="209550"/>
                    <a:pt x="1139190" y="205740"/>
                  </a:cubicBezTo>
                  <a:cubicBezTo>
                    <a:pt x="1145540" y="199390"/>
                    <a:pt x="1206500" y="217170"/>
                    <a:pt x="1206500" y="213360"/>
                  </a:cubicBezTo>
                  <a:cubicBezTo>
                    <a:pt x="1207770" y="209550"/>
                    <a:pt x="1098550" y="189230"/>
                    <a:pt x="1082040" y="167640"/>
                  </a:cubicBezTo>
                  <a:cubicBezTo>
                    <a:pt x="1071880" y="154940"/>
                    <a:pt x="1073150" y="139700"/>
                    <a:pt x="1075690" y="125730"/>
                  </a:cubicBezTo>
                  <a:cubicBezTo>
                    <a:pt x="1078230" y="106680"/>
                    <a:pt x="1092200" y="81280"/>
                    <a:pt x="1104900" y="68580"/>
                  </a:cubicBezTo>
                  <a:cubicBezTo>
                    <a:pt x="1115060" y="58420"/>
                    <a:pt x="1129030" y="52070"/>
                    <a:pt x="1141730" y="48260"/>
                  </a:cubicBezTo>
                  <a:cubicBezTo>
                    <a:pt x="1155700" y="44450"/>
                    <a:pt x="1170940" y="43180"/>
                    <a:pt x="1184910" y="48260"/>
                  </a:cubicBezTo>
                  <a:cubicBezTo>
                    <a:pt x="1202690" y="53340"/>
                    <a:pt x="1228090" y="72390"/>
                    <a:pt x="1238250" y="82550"/>
                  </a:cubicBezTo>
                  <a:cubicBezTo>
                    <a:pt x="1243330" y="90170"/>
                    <a:pt x="1249680" y="99060"/>
                    <a:pt x="1248410" y="101600"/>
                  </a:cubicBezTo>
                  <a:cubicBezTo>
                    <a:pt x="1245870" y="105410"/>
                    <a:pt x="1221740" y="100330"/>
                    <a:pt x="1220470" y="102870"/>
                  </a:cubicBezTo>
                  <a:cubicBezTo>
                    <a:pt x="1220470" y="105410"/>
                    <a:pt x="1264920" y="111760"/>
                    <a:pt x="1280160" y="124460"/>
                  </a:cubicBezTo>
                  <a:cubicBezTo>
                    <a:pt x="1295400" y="138430"/>
                    <a:pt x="1306830" y="161290"/>
                    <a:pt x="1309370" y="181610"/>
                  </a:cubicBezTo>
                  <a:cubicBezTo>
                    <a:pt x="1311910" y="200660"/>
                    <a:pt x="1304290" y="227330"/>
                    <a:pt x="1294130" y="242570"/>
                  </a:cubicBezTo>
                  <a:cubicBezTo>
                    <a:pt x="1286510" y="255270"/>
                    <a:pt x="1275080" y="264160"/>
                    <a:pt x="1262380" y="270510"/>
                  </a:cubicBezTo>
                  <a:cubicBezTo>
                    <a:pt x="1249680" y="276860"/>
                    <a:pt x="1220470" y="279400"/>
                    <a:pt x="1220470" y="280670"/>
                  </a:cubicBezTo>
                  <a:cubicBezTo>
                    <a:pt x="1220470" y="281940"/>
                    <a:pt x="1239520" y="280670"/>
                    <a:pt x="1239520" y="280670"/>
                  </a:cubicBezTo>
                  <a:cubicBezTo>
                    <a:pt x="1239520" y="283210"/>
                    <a:pt x="1165860" y="294640"/>
                    <a:pt x="1131570" y="295910"/>
                  </a:cubicBezTo>
                  <a:cubicBezTo>
                    <a:pt x="1097280" y="295910"/>
                    <a:pt x="1069340" y="293370"/>
                    <a:pt x="1031240" y="287020"/>
                  </a:cubicBezTo>
                  <a:cubicBezTo>
                    <a:pt x="982980" y="278130"/>
                    <a:pt x="915670" y="260350"/>
                    <a:pt x="866140" y="241300"/>
                  </a:cubicBezTo>
                  <a:cubicBezTo>
                    <a:pt x="820420" y="224790"/>
                    <a:pt x="770890" y="204470"/>
                    <a:pt x="742950" y="182880"/>
                  </a:cubicBezTo>
                  <a:cubicBezTo>
                    <a:pt x="722630" y="167640"/>
                    <a:pt x="707390" y="153670"/>
                    <a:pt x="701040" y="134620"/>
                  </a:cubicBezTo>
                  <a:cubicBezTo>
                    <a:pt x="693420" y="116840"/>
                    <a:pt x="694690" y="88900"/>
                    <a:pt x="701040" y="72390"/>
                  </a:cubicBezTo>
                  <a:cubicBezTo>
                    <a:pt x="704850" y="57150"/>
                    <a:pt x="712470" y="45720"/>
                    <a:pt x="725170" y="36830"/>
                  </a:cubicBezTo>
                  <a:cubicBezTo>
                    <a:pt x="739140" y="25400"/>
                    <a:pt x="756920" y="19050"/>
                    <a:pt x="783590" y="13970"/>
                  </a:cubicBezTo>
                  <a:cubicBezTo>
                    <a:pt x="833120" y="6350"/>
                    <a:pt x="949960" y="0"/>
                    <a:pt x="1005840" y="19050"/>
                  </a:cubicBezTo>
                  <a:cubicBezTo>
                    <a:pt x="1045210" y="34290"/>
                    <a:pt x="1079500" y="60960"/>
                    <a:pt x="1096010" y="92710"/>
                  </a:cubicBezTo>
                  <a:cubicBezTo>
                    <a:pt x="1113790" y="124460"/>
                    <a:pt x="1116330" y="176530"/>
                    <a:pt x="1107440" y="210820"/>
                  </a:cubicBezTo>
                  <a:cubicBezTo>
                    <a:pt x="1099820" y="240030"/>
                    <a:pt x="1083310" y="273050"/>
                    <a:pt x="1055370" y="287020"/>
                  </a:cubicBezTo>
                  <a:cubicBezTo>
                    <a:pt x="1018540" y="304800"/>
                    <a:pt x="937260" y="293370"/>
                    <a:pt x="891540" y="278130"/>
                  </a:cubicBezTo>
                  <a:cubicBezTo>
                    <a:pt x="853440" y="266700"/>
                    <a:pt x="838200" y="229870"/>
                    <a:pt x="797560" y="218440"/>
                  </a:cubicBezTo>
                  <a:cubicBezTo>
                    <a:pt x="737870" y="199390"/>
                    <a:pt x="626110" y="220980"/>
                    <a:pt x="561340" y="212090"/>
                  </a:cubicBezTo>
                  <a:cubicBezTo>
                    <a:pt x="516890" y="207010"/>
                    <a:pt x="467360" y="201930"/>
                    <a:pt x="448310" y="184150"/>
                  </a:cubicBezTo>
                  <a:cubicBezTo>
                    <a:pt x="436880" y="173990"/>
                    <a:pt x="434340" y="160020"/>
                    <a:pt x="433070" y="144780"/>
                  </a:cubicBezTo>
                  <a:cubicBezTo>
                    <a:pt x="431800" y="127000"/>
                    <a:pt x="439420" y="99060"/>
                    <a:pt x="448310" y="83820"/>
                  </a:cubicBezTo>
                  <a:cubicBezTo>
                    <a:pt x="455930" y="71120"/>
                    <a:pt x="468630" y="62230"/>
                    <a:pt x="480060" y="55880"/>
                  </a:cubicBezTo>
                  <a:cubicBezTo>
                    <a:pt x="492760" y="49530"/>
                    <a:pt x="508000" y="45720"/>
                    <a:pt x="521970" y="45720"/>
                  </a:cubicBezTo>
                  <a:cubicBezTo>
                    <a:pt x="534670" y="45720"/>
                    <a:pt x="552450" y="49530"/>
                    <a:pt x="562610" y="55880"/>
                  </a:cubicBezTo>
                  <a:cubicBezTo>
                    <a:pt x="571500" y="62230"/>
                    <a:pt x="570230" y="74930"/>
                    <a:pt x="582930" y="82550"/>
                  </a:cubicBezTo>
                  <a:cubicBezTo>
                    <a:pt x="612140" y="99060"/>
                    <a:pt x="698500" y="95250"/>
                    <a:pt x="753110" y="113030"/>
                  </a:cubicBezTo>
                  <a:cubicBezTo>
                    <a:pt x="807720" y="132080"/>
                    <a:pt x="881380" y="158750"/>
                    <a:pt x="909320" y="193040"/>
                  </a:cubicBezTo>
                  <a:cubicBezTo>
                    <a:pt x="929640" y="215900"/>
                    <a:pt x="943610" y="247650"/>
                    <a:pt x="935990" y="273050"/>
                  </a:cubicBezTo>
                  <a:cubicBezTo>
                    <a:pt x="927100" y="308610"/>
                    <a:pt x="867410" y="356870"/>
                    <a:pt x="822960" y="373380"/>
                  </a:cubicBezTo>
                  <a:cubicBezTo>
                    <a:pt x="775970" y="389890"/>
                    <a:pt x="718820" y="382270"/>
                    <a:pt x="659130" y="370840"/>
                  </a:cubicBezTo>
                  <a:cubicBezTo>
                    <a:pt x="584200" y="355600"/>
                    <a:pt x="469900" y="273050"/>
                    <a:pt x="411480" y="271780"/>
                  </a:cubicBezTo>
                  <a:cubicBezTo>
                    <a:pt x="378460" y="271780"/>
                    <a:pt x="361950" y="294640"/>
                    <a:pt x="335280" y="298450"/>
                  </a:cubicBezTo>
                  <a:cubicBezTo>
                    <a:pt x="306070" y="302260"/>
                    <a:pt x="247650" y="303530"/>
                    <a:pt x="243840" y="293370"/>
                  </a:cubicBezTo>
                  <a:cubicBezTo>
                    <a:pt x="241300" y="284480"/>
                    <a:pt x="314960" y="251460"/>
                    <a:pt x="312420" y="242570"/>
                  </a:cubicBezTo>
                  <a:cubicBezTo>
                    <a:pt x="309880" y="233680"/>
                    <a:pt x="259080" y="229870"/>
                    <a:pt x="232410" y="241300"/>
                  </a:cubicBezTo>
                  <a:cubicBezTo>
                    <a:pt x="189230" y="256540"/>
                    <a:pt x="124460" y="355600"/>
                    <a:pt x="99060" y="367030"/>
                  </a:cubicBezTo>
                  <a:cubicBezTo>
                    <a:pt x="90170" y="370840"/>
                    <a:pt x="86360" y="368300"/>
                    <a:pt x="78740" y="367030"/>
                  </a:cubicBezTo>
                  <a:cubicBezTo>
                    <a:pt x="67310" y="365760"/>
                    <a:pt x="50800" y="361950"/>
                    <a:pt x="39370" y="354330"/>
                  </a:cubicBezTo>
                  <a:cubicBezTo>
                    <a:pt x="25400" y="342900"/>
                    <a:pt x="10160" y="321310"/>
                    <a:pt x="5080" y="304800"/>
                  </a:cubicBezTo>
                  <a:cubicBezTo>
                    <a:pt x="0" y="292100"/>
                    <a:pt x="0" y="278130"/>
                    <a:pt x="3810" y="264160"/>
                  </a:cubicBezTo>
                  <a:cubicBezTo>
                    <a:pt x="8890" y="247650"/>
                    <a:pt x="20320" y="226060"/>
                    <a:pt x="36830" y="214630"/>
                  </a:cubicBezTo>
                  <a:cubicBezTo>
                    <a:pt x="55880" y="201930"/>
                    <a:pt x="88900" y="209550"/>
                    <a:pt x="114300" y="198120"/>
                  </a:cubicBezTo>
                  <a:cubicBezTo>
                    <a:pt x="142240" y="184150"/>
                    <a:pt x="162560" y="147320"/>
                    <a:pt x="191770" y="132080"/>
                  </a:cubicBezTo>
                  <a:cubicBezTo>
                    <a:pt x="220980" y="116840"/>
                    <a:pt x="270510" y="93980"/>
                    <a:pt x="289560" y="105410"/>
                  </a:cubicBezTo>
                  <a:cubicBezTo>
                    <a:pt x="307340" y="115570"/>
                    <a:pt x="320040" y="166370"/>
                    <a:pt x="308610" y="184150"/>
                  </a:cubicBezTo>
                  <a:cubicBezTo>
                    <a:pt x="290830" y="209550"/>
                    <a:pt x="185420" y="212090"/>
                    <a:pt x="146050" y="208280"/>
                  </a:cubicBezTo>
                  <a:cubicBezTo>
                    <a:pt x="123190" y="205740"/>
                    <a:pt x="106680" y="198120"/>
                    <a:pt x="93980" y="187960"/>
                  </a:cubicBezTo>
                  <a:cubicBezTo>
                    <a:pt x="83820" y="180340"/>
                    <a:pt x="76200" y="170180"/>
                    <a:pt x="72390" y="157480"/>
                  </a:cubicBezTo>
                  <a:cubicBezTo>
                    <a:pt x="67310" y="142240"/>
                    <a:pt x="64770" y="118110"/>
                    <a:pt x="72390" y="101600"/>
                  </a:cubicBezTo>
                  <a:cubicBezTo>
                    <a:pt x="81280" y="82550"/>
                    <a:pt x="127000" y="53340"/>
                    <a:pt x="127000" y="533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2231562" y="3480906"/>
            <a:ext cx="4901860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indicates the percentage that require onboarding nudges (e.g., weekend signups).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3494" y="-966296"/>
            <a:ext cx="18854988" cy="6997761"/>
            <a:chOff x="0" y="0"/>
            <a:chExt cx="4965923" cy="18430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5923" cy="1843032"/>
            </a:xfrm>
            <a:custGeom>
              <a:avLst/>
              <a:gdLst/>
              <a:ahLst/>
              <a:cxnLst/>
              <a:rect l="l" t="t" r="r" b="b"/>
              <a:pathLst>
                <a:path w="4965923" h="1843032">
                  <a:moveTo>
                    <a:pt x="0" y="0"/>
                  </a:moveTo>
                  <a:lnTo>
                    <a:pt x="4965923" y="0"/>
                  </a:lnTo>
                  <a:lnTo>
                    <a:pt x="4965923" y="1843032"/>
                  </a:lnTo>
                  <a:lnTo>
                    <a:pt x="0" y="1843032"/>
                  </a:lnTo>
                  <a:close/>
                </a:path>
              </a:pathLst>
            </a:custGeom>
            <a:solidFill>
              <a:srgbClr val="3346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5923" cy="18906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222029" y="-45487"/>
            <a:ext cx="5344046" cy="6584956"/>
            <a:chOff x="0" y="0"/>
            <a:chExt cx="7125394" cy="8779941"/>
          </a:xfrm>
        </p:grpSpPr>
        <p:grpSp>
          <p:nvGrpSpPr>
            <p:cNvPr id="6" name="Group 6"/>
            <p:cNvGrpSpPr/>
            <p:nvPr/>
          </p:nvGrpSpPr>
          <p:grpSpPr>
            <a:xfrm rot="-2700000">
              <a:off x="680429" y="1942393"/>
              <a:ext cx="6522332" cy="2482812"/>
              <a:chOff x="0" y="0"/>
              <a:chExt cx="88277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4F592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2700000">
              <a:off x="-77367" y="4354735"/>
              <a:ext cx="6522332" cy="2482812"/>
              <a:chOff x="0" y="0"/>
              <a:chExt cx="882773" cy="3360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82773" cy="374139"/>
              </a:xfrm>
              <a:prstGeom prst="rect">
                <a:avLst/>
              </a:prstGeom>
            </p:spPr>
            <p:txBody>
              <a:bodyPr lIns="70135" tIns="70135" rIns="70135" bIns="70135" rtlCol="0" anchor="ctr"/>
              <a:lstStyle/>
              <a:p>
                <a:pPr algn="ctr">
                  <a:lnSpc>
                    <a:spcPts val="2899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4965327" y="-442193"/>
            <a:ext cx="5144397" cy="6338948"/>
            <a:chOff x="0" y="0"/>
            <a:chExt cx="6859196" cy="8451930"/>
          </a:xfrm>
        </p:grpSpPr>
        <p:grpSp>
          <p:nvGrpSpPr>
            <p:cNvPr id="13" name="Group 13"/>
            <p:cNvGrpSpPr/>
            <p:nvPr/>
          </p:nvGrpSpPr>
          <p:grpSpPr>
            <a:xfrm rot="-2700000">
              <a:off x="-74476" y="4192046"/>
              <a:ext cx="6278664" cy="2390057"/>
              <a:chOff x="0" y="0"/>
              <a:chExt cx="882773" cy="33603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BCA8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882773" cy="383664"/>
              </a:xfrm>
              <a:prstGeom prst="rect">
                <a:avLst/>
              </a:prstGeom>
            </p:spPr>
            <p:txBody>
              <a:bodyPr lIns="98288" tIns="98288" rIns="98288" bIns="98288" rtlCol="0" anchor="ctr"/>
              <a:lstStyle/>
              <a:p>
                <a:pPr marL="0" lvl="0" indent="0" algn="ctr">
                  <a:lnSpc>
                    <a:spcPts val="317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2700000">
              <a:off x="655008" y="1869827"/>
              <a:ext cx="6278664" cy="2390057"/>
              <a:chOff x="0" y="0"/>
              <a:chExt cx="882773" cy="33603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8277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882773" h="336039">
                    <a:moveTo>
                      <a:pt x="679573" y="0"/>
                    </a:moveTo>
                    <a:cubicBezTo>
                      <a:pt x="791798" y="0"/>
                      <a:pt x="882773" y="75225"/>
                      <a:pt x="882773" y="168020"/>
                    </a:cubicBezTo>
                    <a:cubicBezTo>
                      <a:pt x="882773" y="260814"/>
                      <a:pt x="791798" y="336039"/>
                      <a:pt x="67957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882773" cy="393189"/>
              </a:xfrm>
              <a:prstGeom prst="rect">
                <a:avLst/>
              </a:prstGeom>
            </p:spPr>
            <p:txBody>
              <a:bodyPr lIns="98288" tIns="98288" rIns="98288" bIns="98288" rtlCol="0" anchor="ctr"/>
              <a:lstStyle/>
              <a:p>
                <a:pPr algn="ctr">
                  <a:lnSpc>
                    <a:spcPts val="4063"/>
                  </a:lnSpc>
                </a:pPr>
                <a:endParaRPr/>
              </a:p>
            </p:txBody>
          </p:sp>
        </p:grpSp>
      </p:grpSp>
      <p:sp>
        <p:nvSpPr>
          <p:cNvPr id="19" name="AutoShape 19"/>
          <p:cNvSpPr/>
          <p:nvPr/>
        </p:nvSpPr>
        <p:spPr>
          <a:xfrm flipH="1">
            <a:off x="-228539" y="6031465"/>
            <a:ext cx="1874507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083655" y="5896754"/>
            <a:ext cx="269421" cy="26942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15223" y="5896754"/>
            <a:ext cx="269421" cy="26942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46791" y="5896754"/>
            <a:ext cx="269421" cy="26942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778360" y="5896754"/>
            <a:ext cx="269421" cy="26942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122017" y="1333735"/>
            <a:ext cx="12043966" cy="40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  <a:spcBef>
                <a:spcPct val="0"/>
              </a:spcBef>
            </a:pPr>
            <a:r>
              <a:rPr lang="en-US" sz="10400" b="1" u="none" strike="noStrike" spc="-312">
                <a:solidFill>
                  <a:srgbClr val="FFFFFF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Understanding Student Churn Factors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083655" y="6688848"/>
            <a:ext cx="3535895" cy="2667000"/>
            <a:chOff x="0" y="0"/>
            <a:chExt cx="4714527" cy="3556000"/>
          </a:xfrm>
        </p:grpSpPr>
        <p:sp>
          <p:nvSpPr>
            <p:cNvPr id="34" name="TextBox 34"/>
            <p:cNvSpPr txBox="1"/>
            <p:nvPr/>
          </p:nvSpPr>
          <p:spPr>
            <a:xfrm>
              <a:off x="0" y="0"/>
              <a:ext cx="4714527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8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FFFFF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Low Engagement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625600"/>
              <a:ext cx="4714527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learners with EngagementScores (&lt;40) had nearly 3x dropout risk than their peers.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315223" y="6688848"/>
            <a:ext cx="3535895" cy="2667000"/>
            <a:chOff x="0" y="0"/>
            <a:chExt cx="4714527" cy="3556000"/>
          </a:xfrm>
        </p:grpSpPr>
        <p:sp>
          <p:nvSpPr>
            <p:cNvPr id="37" name="TextBox 37"/>
            <p:cNvSpPr txBox="1"/>
            <p:nvPr/>
          </p:nvSpPr>
          <p:spPr>
            <a:xfrm>
              <a:off x="0" y="0"/>
              <a:ext cx="4714527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8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FFFFF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Assignment Submission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625600"/>
              <a:ext cx="4714527" cy="193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Inactive learners submitted &lt;2 assignments in total, signalling disengagement.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144000" y="6688848"/>
            <a:ext cx="35358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Forum Inactivity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144000" y="7393698"/>
            <a:ext cx="353589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Learners w</a:t>
            </a:r>
            <a:r>
              <a:rPr lang="en-US" sz="2400" u="none" strike="noStrik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ith 0 forum posts had a 60%+ dropout rate,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3778360" y="6688848"/>
            <a:ext cx="3535895" cy="2305050"/>
            <a:chOff x="0" y="0"/>
            <a:chExt cx="4714527" cy="3073400"/>
          </a:xfrm>
        </p:grpSpPr>
        <p:sp>
          <p:nvSpPr>
            <p:cNvPr id="42" name="TextBox 42"/>
            <p:cNvSpPr txBox="1"/>
            <p:nvPr/>
          </p:nvSpPr>
          <p:spPr>
            <a:xfrm>
              <a:off x="0" y="0"/>
              <a:ext cx="4714527" cy="137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8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FFFFFF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Delayed Engagement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625600"/>
              <a:ext cx="4714527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Le</a:t>
              </a:r>
              <a:r>
                <a:rPr lang="en-US" sz="2400" u="none" strike="noStrike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arners who took 300+ days to begin engaging showed poor outcomes.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788</Words>
  <Application>Microsoft Office PowerPoint</Application>
  <PresentationFormat>Custom</PresentationFormat>
  <Paragraphs>117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Fira Sans Bold</vt:lpstr>
      <vt:lpstr>HK Grotesk Bold</vt:lpstr>
      <vt:lpstr>Amasis MT Pro Black</vt:lpstr>
      <vt:lpstr>HK Grotesk Italics</vt:lpstr>
      <vt:lpstr>Fira Sans</vt:lpstr>
      <vt:lpstr>Bricolage Grotesque</vt:lpstr>
      <vt:lpstr>HK Grotesk</vt:lpstr>
      <vt:lpstr>Calibri</vt:lpstr>
      <vt:lpstr>Arial</vt:lpstr>
      <vt:lpstr>Ahkio Heavy</vt:lpstr>
      <vt:lpstr>HK Grotesk Medium</vt:lpstr>
      <vt:lpstr>Fira Sans Semi-Bold</vt:lpstr>
      <vt:lpstr>Bricolage Grotesque Semi-Bold</vt:lpstr>
      <vt:lpstr>HK Grotesk Bold Italics</vt:lpstr>
      <vt:lpstr>Fira Sans Light</vt:lpstr>
      <vt:lpstr>Bricolage Grotesque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AI Powered Student Churn</dc:title>
  <dc:description>Presentation - AI Powered Student Churn</dc:description>
  <cp:lastModifiedBy>Onyekwulunne Kosisochukwn Christian Stu</cp:lastModifiedBy>
  <cp:revision>2</cp:revision>
  <dcterms:created xsi:type="dcterms:W3CDTF">2006-08-16T00:00:00Z</dcterms:created>
  <dcterms:modified xsi:type="dcterms:W3CDTF">2025-07-14T16:22:06Z</dcterms:modified>
  <dc:identifier>DAGtAbp24v8</dc:identifier>
</cp:coreProperties>
</file>